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4" r:id="rId1"/>
  </p:sldMasterIdLst>
  <p:notesMasterIdLst>
    <p:notesMasterId r:id="rId49"/>
  </p:notesMasterIdLst>
  <p:handoutMasterIdLst>
    <p:handoutMasterId r:id="rId50"/>
  </p:handoutMasterIdLst>
  <p:sldIdLst>
    <p:sldId id="388" r:id="rId2"/>
    <p:sldId id="424" r:id="rId3"/>
    <p:sldId id="425" r:id="rId4"/>
    <p:sldId id="426" r:id="rId5"/>
    <p:sldId id="427" r:id="rId6"/>
    <p:sldId id="437" r:id="rId7"/>
    <p:sldId id="438" r:id="rId8"/>
    <p:sldId id="429" r:id="rId9"/>
    <p:sldId id="434" r:id="rId10"/>
    <p:sldId id="435" r:id="rId11"/>
    <p:sldId id="436" r:id="rId12"/>
    <p:sldId id="439" r:id="rId13"/>
    <p:sldId id="460" r:id="rId14"/>
    <p:sldId id="440" r:id="rId15"/>
    <p:sldId id="441" r:id="rId16"/>
    <p:sldId id="442" r:id="rId17"/>
    <p:sldId id="447" r:id="rId18"/>
    <p:sldId id="443" r:id="rId19"/>
    <p:sldId id="444" r:id="rId20"/>
    <p:sldId id="445" r:id="rId21"/>
    <p:sldId id="446" r:id="rId22"/>
    <p:sldId id="448" r:id="rId23"/>
    <p:sldId id="449" r:id="rId24"/>
    <p:sldId id="450" r:id="rId25"/>
    <p:sldId id="451" r:id="rId26"/>
    <p:sldId id="452" r:id="rId27"/>
    <p:sldId id="453" r:id="rId28"/>
    <p:sldId id="389" r:id="rId29"/>
    <p:sldId id="390" r:id="rId30"/>
    <p:sldId id="391" r:id="rId31"/>
    <p:sldId id="392" r:id="rId32"/>
    <p:sldId id="393" r:id="rId33"/>
    <p:sldId id="394" r:id="rId34"/>
    <p:sldId id="454" r:id="rId35"/>
    <p:sldId id="455" r:id="rId36"/>
    <p:sldId id="456" r:id="rId37"/>
    <p:sldId id="396" r:id="rId38"/>
    <p:sldId id="397" r:id="rId39"/>
    <p:sldId id="398" r:id="rId40"/>
    <p:sldId id="399" r:id="rId41"/>
    <p:sldId id="400" r:id="rId42"/>
    <p:sldId id="401" r:id="rId43"/>
    <p:sldId id="402" r:id="rId44"/>
    <p:sldId id="403" r:id="rId45"/>
    <p:sldId id="404" r:id="rId46"/>
    <p:sldId id="458" r:id="rId47"/>
    <p:sldId id="459" r:id="rId48"/>
  </p:sldIdLst>
  <p:sldSz cx="9144000" cy="6858000" type="screen4x3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206C271-A17B-4745-8409-D19C184D271D}">
          <p14:sldIdLst>
            <p14:sldId id="388"/>
            <p14:sldId id="424"/>
            <p14:sldId id="425"/>
            <p14:sldId id="426"/>
            <p14:sldId id="427"/>
            <p14:sldId id="437"/>
            <p14:sldId id="438"/>
            <p14:sldId id="429"/>
            <p14:sldId id="434"/>
            <p14:sldId id="435"/>
            <p14:sldId id="436"/>
            <p14:sldId id="439"/>
            <p14:sldId id="460"/>
            <p14:sldId id="440"/>
            <p14:sldId id="441"/>
            <p14:sldId id="442"/>
            <p14:sldId id="447"/>
            <p14:sldId id="443"/>
            <p14:sldId id="444"/>
            <p14:sldId id="445"/>
            <p14:sldId id="446"/>
            <p14:sldId id="448"/>
            <p14:sldId id="449"/>
            <p14:sldId id="450"/>
            <p14:sldId id="451"/>
            <p14:sldId id="452"/>
            <p14:sldId id="453"/>
            <p14:sldId id="389"/>
            <p14:sldId id="390"/>
            <p14:sldId id="391"/>
            <p14:sldId id="392"/>
            <p14:sldId id="393"/>
            <p14:sldId id="394"/>
            <p14:sldId id="454"/>
            <p14:sldId id="455"/>
            <p14:sldId id="456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58"/>
            <p14:sldId id="4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84" autoAdjust="0"/>
    <p:restoredTop sz="89587" autoAdjust="0"/>
  </p:normalViewPr>
  <p:slideViewPr>
    <p:cSldViewPr snapToGrid="0">
      <p:cViewPr>
        <p:scale>
          <a:sx n="73" d="100"/>
          <a:sy n="73" d="100"/>
        </p:scale>
        <p:origin x="-1008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86"/>
    </p:cViewPr>
  </p:sorterViewPr>
  <p:notesViewPr>
    <p:cSldViewPr snapToGrid="0">
      <p:cViewPr varScale="1">
        <p:scale>
          <a:sx n="57" d="100"/>
          <a:sy n="57" d="100"/>
        </p:scale>
        <p:origin x="-2520" y="-96"/>
      </p:cViewPr>
      <p:guideLst>
        <p:guide orient="horz" pos="2928"/>
        <p:guide pos="216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r>
              <a:rPr lang="en-US" smtClean="0"/>
              <a:t>Christo Wilson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r>
              <a:rPr lang="en-US" smtClean="0"/>
              <a:t>8/22/2012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r>
              <a:rPr lang="en-US" smtClean="0"/>
              <a:t>Defense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03CF3CE8-99B9-4E0D-8156-BD8D62DE6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99058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eg>
</file>

<file path=ppt/media/image10.png>
</file>

<file path=ppt/media/image11.jpe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r>
              <a:rPr lang="en-US" smtClean="0"/>
              <a:t>Christo Wilson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r>
              <a:rPr lang="en-US" smtClean="0"/>
              <a:t>8/22/2012</a:t>
            </a: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76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15790"/>
            <a:ext cx="5505450" cy="4183380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r>
              <a:rPr lang="en-US" smtClean="0"/>
              <a:t>Defense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77FBF96E-C445-4FF1-86A3-96F5585B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90809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BF96E-C445-4FF1-86A3-96F5585B6DBD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smtClean="0"/>
              <a:t>8/22/2012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Defense</a:t>
            </a:r>
            <a:endParaRPr lang="en-US"/>
          </a:p>
        </p:txBody>
      </p:sp>
      <p:sp>
        <p:nvSpPr>
          <p:cNvPr id="7" name="Header Placeholder 6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 smtClean="0"/>
              <a:t>Christo Wilson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605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7600" y="696913"/>
            <a:ext cx="46482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B375EB-B684-4483-8E72-810917D210F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241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7600" y="696913"/>
            <a:ext cx="46482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JEDEC memória szabvány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B375EB-B684-4483-8E72-810917D210F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873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7600" y="696913"/>
            <a:ext cx="46482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dirty="0" smtClean="0"/>
              <a:t>1957</a:t>
            </a:r>
            <a:r>
              <a:rPr lang="hu-HU" baseline="0" dirty="0" smtClean="0"/>
              <a:t> előtt egy számítógép egyszerre egy feladatot tudott elvégezni. (BATCH feldolgozás) </a:t>
            </a:r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baseline="0" dirty="0" smtClean="0"/>
              <a:t>A méretnövekedés miatt speciális hűtőszobákba kellett őket tárolni. Ezért a fejlesztők nem dolgozhattak direkten a számítógépen. </a:t>
            </a:r>
            <a:endParaRPr lang="hu-HU" dirty="0" smtClean="0"/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dirty="0" smtClean="0"/>
              <a:t>Idő-osztásos hozzáférés témájának megjelenése.</a:t>
            </a:r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dirty="0"/>
              <a:t>(</a:t>
            </a:r>
            <a:r>
              <a:rPr lang="hu-HU" dirty="0" err="1"/>
              <a:t>SZPUTNYiK</a:t>
            </a:r>
            <a:r>
              <a:rPr lang="hu-HU" dirty="0"/>
              <a:t> 1) </a:t>
            </a:r>
            <a:r>
              <a:rPr lang="en-US" dirty="0" err="1"/>
              <a:t>Alacsony</a:t>
            </a:r>
            <a:r>
              <a:rPr lang="en-US" dirty="0"/>
              <a:t> </a:t>
            </a:r>
            <a:r>
              <a:rPr lang="en-US" dirty="0" err="1"/>
              <a:t>pályája</a:t>
            </a:r>
            <a:r>
              <a:rPr lang="en-US" dirty="0"/>
              <a:t> </a:t>
            </a:r>
            <a:r>
              <a:rPr lang="en-US" dirty="0" err="1"/>
              <a:t>miatt</a:t>
            </a:r>
            <a:r>
              <a:rPr lang="en-US" dirty="0"/>
              <a:t> </a:t>
            </a:r>
            <a:r>
              <a:rPr lang="en-US" dirty="0" err="1"/>
              <a:t>három</a:t>
            </a:r>
            <a:r>
              <a:rPr lang="en-US" dirty="0"/>
              <a:t> </a:t>
            </a:r>
            <a:r>
              <a:rPr lang="en-US" dirty="0" err="1"/>
              <a:t>hónap</a:t>
            </a:r>
            <a:r>
              <a:rPr lang="en-US" dirty="0"/>
              <a:t> </a:t>
            </a:r>
            <a:r>
              <a:rPr lang="en-US" dirty="0" err="1"/>
              <a:t>után</a:t>
            </a:r>
            <a:r>
              <a:rPr lang="en-US" dirty="0"/>
              <a:t> </a:t>
            </a:r>
            <a:r>
              <a:rPr lang="en-US" dirty="0" err="1"/>
              <a:t>megsemmisült</a:t>
            </a:r>
            <a:r>
              <a:rPr lang="en-US" dirty="0"/>
              <a:t> a </a:t>
            </a:r>
            <a:r>
              <a:rPr lang="en-US" dirty="0" err="1"/>
              <a:t>légkörben</a:t>
            </a:r>
            <a:r>
              <a:rPr lang="en-US" dirty="0"/>
              <a:t>.</a:t>
            </a:r>
            <a:endParaRPr lang="hu-HU" dirty="0"/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dirty="0"/>
              <a:t>A tudás eddig csak emberek által volt terjesztve.</a:t>
            </a:r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dirty="0"/>
              <a:t>Három másik irány is volt. (katonai(USA), üzleti(</a:t>
            </a:r>
            <a:r>
              <a:rPr lang="hu-HU" dirty="0" err="1"/>
              <a:t>anglia</a:t>
            </a:r>
            <a:r>
              <a:rPr lang="hu-HU" dirty="0"/>
              <a:t>), tudományos(francia) ) Ezek az alapjai a modern internetnek</a:t>
            </a:r>
            <a:endParaRPr lang="hu-HU" dirty="0" smtClean="0"/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dirty="0" smtClean="0"/>
              <a:t>/ARPA/ MAINFRAME(futtatott)</a:t>
            </a:r>
            <a:r>
              <a:rPr lang="hu-HU" baseline="0" dirty="0" smtClean="0"/>
              <a:t>, IMP(</a:t>
            </a:r>
            <a:r>
              <a:rPr lang="hu-HU" baseline="0" dirty="0" err="1" smtClean="0"/>
              <a:t>komunikált</a:t>
            </a:r>
            <a:r>
              <a:rPr lang="hu-HU" baseline="0" dirty="0" smtClean="0"/>
              <a:t>) -&gt; </a:t>
            </a:r>
            <a:r>
              <a:rPr lang="hu-HU" baseline="0" dirty="0" err="1" smtClean="0"/>
              <a:t>IMP</a:t>
            </a:r>
            <a:r>
              <a:rPr lang="hu-HU" baseline="0" dirty="0" smtClean="0"/>
              <a:t> </a:t>
            </a:r>
            <a:r>
              <a:rPr lang="hu-HU" baseline="0" dirty="0" err="1" smtClean="0"/>
              <a:t>subnet</a:t>
            </a:r>
            <a:r>
              <a:rPr lang="hu-HU" baseline="0" dirty="0" smtClean="0"/>
              <a:t> (NCP protokoll=&gt;TCP (verifikáció))</a:t>
            </a:r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baseline="0" dirty="0" smtClean="0"/>
              <a:t>/NPL/ ütközés elkerülésre darabolás csomagokra</a:t>
            </a:r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baseline="0" dirty="0" smtClean="0"/>
              <a:t>(1962) Félelem az atomháborútól, központosított számítógépek. =&gt; decentralizálás </a:t>
            </a:r>
          </a:p>
          <a:p>
            <a:pPr marL="635565" lvl="1" indent="-173336">
              <a:buFont typeface="Arial" panose="020B0604020202020204" pitchFamily="34" charset="0"/>
              <a:buChar char="•"/>
            </a:pPr>
            <a:r>
              <a:rPr lang="hu-HU" baseline="0" dirty="0" smtClean="0"/>
              <a:t>Rádió helyett direkt kapcsolás.</a:t>
            </a:r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baseline="0" dirty="0" smtClean="0"/>
              <a:t>CYCADES </a:t>
            </a:r>
            <a:r>
              <a:rPr lang="hu-HU" baseline="0" dirty="0" err="1" smtClean="0"/>
              <a:t>inter-net</a:t>
            </a:r>
            <a:r>
              <a:rPr lang="hu-HU" baseline="0" dirty="0" smtClean="0"/>
              <a:t> </a:t>
            </a:r>
            <a:r>
              <a:rPr lang="hu-HU" baseline="0" dirty="0" err="1" smtClean="0"/>
              <a:t>koncept</a:t>
            </a:r>
            <a:r>
              <a:rPr lang="hu-HU" baseline="0" dirty="0" smtClean="0"/>
              <a:t> (protokoll, hardverbe építve) [END-TO-END struktúra]</a:t>
            </a:r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baseline="0" dirty="0" smtClean="0"/>
              <a:t>Telefon szolgáltatók x.25 &lt;=&gt; DARPA </a:t>
            </a:r>
            <a:r>
              <a:rPr lang="hu-HU" baseline="0" dirty="0" err="1" smtClean="0"/>
              <a:t>gateway-ek</a:t>
            </a:r>
            <a:r>
              <a:rPr lang="hu-HU" baseline="0" dirty="0" smtClean="0"/>
              <a:t> (OSI referencia modell), TCP/IP az összemosáshoz</a:t>
            </a:r>
          </a:p>
          <a:p>
            <a:pPr marL="173336" indent="-173336">
              <a:buFont typeface="Arial" panose="020B0604020202020204" pitchFamily="34" charset="0"/>
              <a:buChar char="•"/>
            </a:pPr>
            <a:r>
              <a:rPr lang="hu-HU" baseline="0" dirty="0" smtClean="0"/>
              <a:t>1990-ben az ARPANET </a:t>
            </a:r>
            <a:r>
              <a:rPr lang="hu-HU" baseline="0" dirty="0" err="1" smtClean="0"/>
              <a:t>megszünt</a:t>
            </a:r>
            <a:endParaRPr lang="hu-HU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B375EB-B684-4483-8E72-810917D210F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82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Christo Wilson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 smtClean="0"/>
              <a:t>8/22/2012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Defense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FBF96E-C445-4FF1-86A3-96F5585B6DB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24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1256270"/>
            <a:ext cx="533400" cy="3048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fld id="{283B9EA5-CE9A-4950-A80C-5ADF06B45B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152400" y="1600200"/>
            <a:ext cx="8839200" cy="5105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2286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3048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3048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048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572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283B9EA5-CE9A-4950-A80C-5ADF06B45BB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152400" y="1600200"/>
            <a:ext cx="8839200" cy="51054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-4634" y="1257917"/>
            <a:ext cx="595184" cy="260728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800" b="1">
                <a:solidFill>
                  <a:srgbClr val="FFFFFF"/>
                </a:solidFill>
              </a:defRPr>
            </a:lvl1pPr>
          </a:lstStyle>
          <a:p>
            <a:fld id="{283B9EA5-CE9A-4950-A80C-5ADF06B45B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catalog.inf.elte.hu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lakis@elte.hu" TargetMode="External"/><Relationship Id="rId4" Type="http://schemas.openxmlformats.org/officeDocument/2006/relationships/hyperlink" Target="http://networks.elte.hu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cbw@ccs.neu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lakis.web.elte.hu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1143000"/>
            <a:ext cx="7395883" cy="1828800"/>
          </a:xfrm>
        </p:spPr>
        <p:txBody>
          <a:bodyPr>
            <a:normAutofit fontScale="90000"/>
          </a:bodyPr>
          <a:lstStyle/>
          <a:p>
            <a:r>
              <a:rPr lang="hu-HU" sz="6000" cap="none" dirty="0" smtClean="0"/>
              <a:t>Számítógépes Hálózatok</a:t>
            </a:r>
            <a:endParaRPr lang="en-US" sz="4900" cap="none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85799" y="3496235"/>
            <a:ext cx="6662784" cy="2133600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0" indent="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None/>
              <a:defRPr kumimoji="0" sz="2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None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None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3600" b="1" dirty="0" smtClean="0">
                <a:solidFill>
                  <a:schemeClr val="tx1"/>
                </a:solidFill>
              </a:rPr>
              <a:t>1. Előadás</a:t>
            </a:r>
            <a:r>
              <a:rPr lang="en-US" sz="3600" b="1" dirty="0" smtClean="0">
                <a:solidFill>
                  <a:schemeClr val="tx1"/>
                </a:solidFill>
              </a:rPr>
              <a:t>: Internet </a:t>
            </a:r>
            <a:r>
              <a:rPr lang="hu-HU" sz="3600" b="1" dirty="0" smtClean="0">
                <a:solidFill>
                  <a:schemeClr val="tx1"/>
                </a:solidFill>
              </a:rPr>
              <a:t>Architektúra</a:t>
            </a:r>
            <a:endParaRPr lang="en-US" sz="3600" b="1" dirty="0" smtClean="0">
              <a:solidFill>
                <a:schemeClr val="tx1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Based on slides from D. </a:t>
            </a:r>
            <a:r>
              <a:rPr lang="en-US" dirty="0" err="1"/>
              <a:t>Choffnes</a:t>
            </a:r>
            <a:r>
              <a:rPr lang="en-US" dirty="0"/>
              <a:t> Northeastern </a:t>
            </a:r>
            <a:r>
              <a:rPr lang="en-US" dirty="0" smtClean="0"/>
              <a:t>U.</a:t>
            </a:r>
            <a:r>
              <a:rPr lang="hu-HU" dirty="0" smtClean="0"/>
              <a:t>, </a:t>
            </a:r>
            <a:r>
              <a:rPr lang="hu-HU" dirty="0" err="1" smtClean="0"/>
              <a:t>Philippa</a:t>
            </a:r>
            <a:r>
              <a:rPr lang="hu-HU" dirty="0" smtClean="0"/>
              <a:t> </a:t>
            </a:r>
            <a:r>
              <a:rPr lang="hu-HU" dirty="0" err="1"/>
              <a:t>Gill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StonyBrook</a:t>
            </a:r>
            <a:r>
              <a:rPr lang="hu-HU" dirty="0"/>
              <a:t> </a:t>
            </a:r>
            <a:r>
              <a:rPr lang="hu-HU" dirty="0" smtClean="0"/>
              <a:t>University and Zoltán Ács </a:t>
            </a:r>
            <a:r>
              <a:rPr lang="hu-HU" dirty="0" err="1" smtClean="0"/>
              <a:t>from</a:t>
            </a:r>
            <a:r>
              <a:rPr lang="hu-HU" dirty="0" smtClean="0"/>
              <a:t> ELTE</a:t>
            </a:r>
            <a:endParaRPr lang="hu-HU" dirty="0"/>
          </a:p>
          <a:p>
            <a:r>
              <a:rPr lang="en-US" dirty="0"/>
              <a:t>Revised </a:t>
            </a:r>
            <a:r>
              <a:rPr lang="hu-HU" dirty="0" smtClean="0"/>
              <a:t>Spring</a:t>
            </a:r>
            <a:r>
              <a:rPr lang="en-US" dirty="0" smtClean="0"/>
              <a:t> 201</a:t>
            </a:r>
            <a:r>
              <a:rPr lang="hu-HU" dirty="0" smtClean="0"/>
              <a:t>6</a:t>
            </a:r>
            <a:r>
              <a:rPr lang="en-US" dirty="0" smtClean="0"/>
              <a:t> </a:t>
            </a:r>
            <a:r>
              <a:rPr lang="en-US" dirty="0"/>
              <a:t>by </a:t>
            </a:r>
            <a:r>
              <a:rPr lang="hu-HU" dirty="0"/>
              <a:t>S</a:t>
            </a:r>
            <a:r>
              <a:rPr lang="en-US" dirty="0"/>
              <a:t>. </a:t>
            </a:r>
            <a:r>
              <a:rPr lang="hu-HU" dirty="0" smtClean="0"/>
              <a:t>Laki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50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Számonkérés - Vizsgajegy  </a:t>
            </a:r>
            <a:endParaRPr lang="hu-H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sz="2000" dirty="0" smtClean="0"/>
              <a:t>A vizsga előfeltétele a </a:t>
            </a:r>
            <a:r>
              <a:rPr lang="hu-HU" sz="2000" b="1" dirty="0" smtClean="0"/>
              <a:t>legalább elégséges</a:t>
            </a:r>
            <a:r>
              <a:rPr lang="hu-HU" sz="2000" dirty="0" smtClean="0"/>
              <a:t> gyakorlati jegy.</a:t>
            </a:r>
          </a:p>
          <a:p>
            <a:r>
              <a:rPr lang="hu-HU" sz="2000" dirty="0" smtClean="0"/>
              <a:t>A vizsga </a:t>
            </a:r>
            <a:r>
              <a:rPr lang="hu-HU" sz="2000" b="1" dirty="0" smtClean="0"/>
              <a:t>írásbeli</a:t>
            </a:r>
            <a:r>
              <a:rPr lang="hu-HU" sz="2000" dirty="0" smtClean="0"/>
              <a:t>, azaz az egész féléves anyagra épülő elméleti és gyakorlati feladatokból összeállított kérdéssor kitöltését jelenti. A vizsga időtartama </a:t>
            </a:r>
            <a:r>
              <a:rPr lang="hu-HU" sz="2000" b="1" dirty="0" smtClean="0"/>
              <a:t>50-60 perc</a:t>
            </a:r>
            <a:r>
              <a:rPr lang="hu-HU" sz="2000" dirty="0" smtClean="0"/>
              <a:t>.</a:t>
            </a:r>
          </a:p>
          <a:p>
            <a:r>
              <a:rPr lang="hu-HU" sz="2000" dirty="0" smtClean="0"/>
              <a:t>Teszt részből és kifejtős részből áll.</a:t>
            </a:r>
          </a:p>
          <a:p>
            <a:r>
              <a:rPr lang="hu-HU" sz="2000" b="1" dirty="0" smtClean="0"/>
              <a:t>A teszt rész esetén 50% minimum követelménnyel!</a:t>
            </a:r>
            <a:endParaRPr lang="hu-HU" sz="2000" b="1" dirty="0" smtClean="0"/>
          </a:p>
          <a:p>
            <a:r>
              <a:rPr lang="hu-HU" sz="2000" dirty="0" smtClean="0"/>
              <a:t>A féléves anyag a fóliákon is szereplő fogalmakat, összefüggéseket és a belőlük levonható következtetéseket jelenti.</a:t>
            </a:r>
          </a:p>
          <a:p>
            <a:r>
              <a:rPr lang="hu-HU" sz="2000" b="1" dirty="0" smtClean="0"/>
              <a:t>Értékelés</a:t>
            </a:r>
          </a:p>
          <a:p>
            <a:pPr marL="457200" lvl="1" indent="0">
              <a:buNone/>
            </a:pPr>
            <a:r>
              <a:rPr lang="hu-HU" sz="2000" dirty="0" smtClean="0"/>
              <a:t>[85%, 100%] – jeles(5)</a:t>
            </a:r>
          </a:p>
          <a:p>
            <a:pPr marL="457200" lvl="1" indent="0">
              <a:buNone/>
            </a:pPr>
            <a:r>
              <a:rPr lang="hu-HU" sz="2000" dirty="0" smtClean="0"/>
              <a:t>[75%,   85%) – jó(4)</a:t>
            </a:r>
          </a:p>
          <a:p>
            <a:pPr marL="457200" lvl="1" indent="0">
              <a:buNone/>
            </a:pPr>
            <a:r>
              <a:rPr lang="hu-HU" sz="2000" dirty="0" smtClean="0"/>
              <a:t>[60%,   75%) – közepes(3)</a:t>
            </a:r>
            <a:endParaRPr lang="hu-HU" sz="2000" dirty="0"/>
          </a:p>
          <a:p>
            <a:pPr marL="457200" lvl="1" indent="0">
              <a:buNone/>
            </a:pPr>
            <a:r>
              <a:rPr lang="hu-HU" sz="2000" dirty="0" smtClean="0"/>
              <a:t>[50%,   60%) – elégséges(2)</a:t>
            </a:r>
            <a:endParaRPr lang="hu-HU" sz="2000" dirty="0"/>
          </a:p>
          <a:p>
            <a:pPr marL="457200" lvl="1" indent="0">
              <a:buNone/>
            </a:pPr>
            <a:r>
              <a:rPr lang="hu-HU" sz="2000" dirty="0" smtClean="0"/>
              <a:t>[  0%,   50%) – elégtelen(1)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4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*%..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 smtClean="0"/>
              <a:t>Előadásra járni </a:t>
            </a:r>
            <a:r>
              <a:rPr lang="hu-HU" sz="2400" b="1" dirty="0" smtClean="0"/>
              <a:t>kötelező</a:t>
            </a:r>
            <a:r>
              <a:rPr lang="hu-HU" sz="2400" dirty="0" smtClean="0"/>
              <a:t> </a:t>
            </a:r>
            <a:r>
              <a:rPr lang="hu-HU" sz="2400" smtClean="0"/>
              <a:t>a </a:t>
            </a:r>
            <a:r>
              <a:rPr lang="hu-HU" sz="2400" smtClean="0"/>
              <a:t>tavalyi </a:t>
            </a:r>
            <a:r>
              <a:rPr lang="hu-HU" sz="2400" dirty="0" smtClean="0"/>
              <a:t>kari határozat alapján</a:t>
            </a:r>
          </a:p>
          <a:p>
            <a:r>
              <a:rPr lang="hu-HU" sz="2400" dirty="0" smtClean="0"/>
              <a:t>Az oktatónak </a:t>
            </a:r>
            <a:r>
              <a:rPr lang="hu-HU" sz="2400" b="1" dirty="0" smtClean="0"/>
              <a:t>kötelező a jelenlét </a:t>
            </a:r>
            <a:r>
              <a:rPr lang="hu-HU" sz="2400" b="1" dirty="0" smtClean="0"/>
              <a:t>ellenőrzése</a:t>
            </a:r>
            <a:endParaRPr lang="hu-HU" sz="2400" dirty="0" smtClean="0">
              <a:sym typeface="Wingdings" panose="05000000000000000000" pitchFamily="2" charset="2"/>
            </a:endParaRPr>
          </a:p>
          <a:p>
            <a:endParaRPr lang="hu-HU" sz="2400" dirty="0" smtClean="0"/>
          </a:p>
          <a:p>
            <a:endParaRPr lang="hu-HU" sz="2400" dirty="0" smtClean="0"/>
          </a:p>
          <a:p>
            <a:r>
              <a:rPr lang="hu-HU" sz="2400" dirty="0" smtClean="0"/>
              <a:t>Katalógus minden előadáson.</a:t>
            </a:r>
          </a:p>
          <a:p>
            <a:pPr lvl="1"/>
            <a:r>
              <a:rPr lang="hu-HU" b="1" dirty="0" smtClean="0"/>
              <a:t>4 igazolatlan hiányzás esetén a hallgató nem vizsgázhat</a:t>
            </a:r>
          </a:p>
          <a:p>
            <a:pPr lvl="1"/>
            <a:r>
              <a:rPr lang="hu-HU" dirty="0" smtClean="0"/>
              <a:t>Ennek kivitelezése ???</a:t>
            </a:r>
          </a:p>
          <a:p>
            <a:pPr lvl="2"/>
            <a:r>
              <a:rPr lang="hu-HU" dirty="0" smtClean="0">
                <a:hlinkClick r:id="rId2"/>
              </a:rPr>
              <a:t>http://catalog.inf.elte.hu</a:t>
            </a:r>
            <a:endParaRPr lang="hu-HU" dirty="0" smtClean="0"/>
          </a:p>
          <a:p>
            <a:pPr lvl="2"/>
            <a:r>
              <a:rPr lang="hu-HU" dirty="0" smtClean="0"/>
              <a:t>Papír alapú</a:t>
            </a:r>
          </a:p>
          <a:p>
            <a:pPr lvl="2"/>
            <a:endParaRPr lang="hu-H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11</a:t>
            </a:fld>
            <a:endParaRPr lang="en-US"/>
          </a:p>
        </p:txBody>
      </p:sp>
      <p:sp>
        <p:nvSpPr>
          <p:cNvPr id="4" name="Ellipszis 3"/>
          <p:cNvSpPr/>
          <p:nvPr/>
        </p:nvSpPr>
        <p:spPr>
          <a:xfrm>
            <a:off x="509451" y="4767943"/>
            <a:ext cx="1528355" cy="52251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243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Bevezetés…</a:t>
            </a:r>
            <a:endParaRPr lang="en-US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83B9EA5-CE9A-4950-A80C-5ADF06B45BB8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6" descr="http://3.bp.blogspot.com/_3lC22hR2jSE/S9XyqYt2lxI/AAAAAAAAARY/aGfEg7vRUqI/s1600/The_Internet_IT_Crowd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933" y="1754907"/>
            <a:ext cx="4321175" cy="431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801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K+F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83B9EA5-CE9A-4950-A80C-5ADF06B45BB8}" type="slidenum">
              <a:rPr lang="en-US" smtClean="0"/>
              <a:t>13</a:t>
            </a:fld>
            <a:endParaRPr lang="en-US"/>
          </a:p>
        </p:txBody>
      </p:sp>
      <p:pic>
        <p:nvPicPr>
          <p:cNvPr id="2051" name="Kép 4" descr="The back of the Phab 2 Pro. Three cameras, two light emitters, a microphone, and a fingerprint sensor. 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9358"/>
            <a:ext cx="31527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Kép 1" descr="Image result for 5g qo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3030" y="1327828"/>
            <a:ext cx="3343275" cy="138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2"/>
          <p:cNvSpPr txBox="1">
            <a:spLocks noChangeArrowheads="1"/>
          </p:cNvSpPr>
          <p:nvPr/>
        </p:nvSpPr>
        <p:spPr bwMode="auto">
          <a:xfrm>
            <a:off x="6834505" y="680720"/>
            <a:ext cx="2849880" cy="1633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endParaRPr lang="hu-HU" sz="1100">
              <a:effectLst/>
              <a:latin typeface="Calibri"/>
              <a:ea typeface="Calibri"/>
              <a:cs typeface="Times New Roman"/>
            </a:endParaRPr>
          </a:p>
        </p:txBody>
      </p:sp>
      <p:sp>
        <p:nvSpPr>
          <p:cNvPr id="8" name="Szövegdoboz 2"/>
          <p:cNvSpPr txBox="1">
            <a:spLocks noChangeArrowheads="1"/>
          </p:cNvSpPr>
          <p:nvPr/>
        </p:nvSpPr>
        <p:spPr bwMode="auto">
          <a:xfrm>
            <a:off x="190500" y="790575"/>
            <a:ext cx="3381375" cy="14712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endParaRPr lang="hu-HU" sz="1100">
              <a:effectLst/>
              <a:latin typeface="Calibri"/>
              <a:ea typeface="Calibri"/>
              <a:cs typeface="Times New Roman"/>
            </a:endParaRP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u-HU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327312" y="2030399"/>
            <a:ext cx="8489375" cy="36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5G</a:t>
            </a:r>
            <a:endParaRPr kumimoji="0" lang="hu-HU" altLang="hu-HU" sz="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Vegyél részt Te is az 5G mobil hálózatok fejlesztésében!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u-HU" altLang="hu-HU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cs typeface="Times New Roman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Ipari partnerekkel közös kutatási projektek a Tudáskezelő rendszerek labor keretén belül ösztöndíj lehetőséggel!</a:t>
            </a:r>
            <a:endParaRPr kumimoji="0" lang="hu-HU" altLang="hu-H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Témák és részletek: </a:t>
            </a:r>
            <a:r>
              <a:rPr kumimoji="0" lang="hu-HU" altLang="hu-HU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  <a:hlinkClick r:id="rId4"/>
              </a:rPr>
              <a:t>http://networks.elte.hu</a:t>
            </a:r>
            <a:endParaRPr kumimoji="0" lang="hu-HU" altLang="hu-H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Jelentkezni Laki Sándornál a </a:t>
            </a:r>
            <a:r>
              <a:rPr kumimoji="0" lang="hu-HU" altLang="hu-HU" sz="1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  <a:hlinkClick r:id="rId5"/>
              </a:rPr>
              <a:t>lakis</a:t>
            </a:r>
            <a:r>
              <a:rPr kumimoji="0" lang="hu-HU" altLang="hu-HU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  <a:hlinkClick r:id="rId5"/>
              </a:rPr>
              <a:t>@</a:t>
            </a:r>
            <a:r>
              <a:rPr kumimoji="0" lang="hu-HU" altLang="hu-HU" sz="1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  <a:hlinkClick r:id="rId5"/>
              </a:rPr>
              <a:t>elte.hu</a:t>
            </a:r>
            <a:r>
              <a:rPr kumimoji="0" lang="hu-HU" altLang="hu-HU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 címen lehet!</a:t>
            </a:r>
            <a:endParaRPr kumimoji="0" lang="hu-HU" altLang="hu-H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u-HU" altLang="hu-H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81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ia számának helye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70000" lnSpcReduction="20000"/>
          </a:bodyPr>
          <a:lstStyle/>
          <a:p>
            <a:fld id="{283B9EA5-CE9A-4950-A80C-5ADF06B45BB8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50" y="1628775"/>
            <a:ext cx="7704138" cy="467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755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Alapfogalmak 1/6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hu-HU" sz="2000" b="1" dirty="0" smtClean="0"/>
                  <a:t>hálózati </a:t>
                </a:r>
                <a:r>
                  <a:rPr lang="hu-HU" sz="2000" b="1" dirty="0" err="1" smtClean="0"/>
                  <a:t>hoszt</a:t>
                </a:r>
                <a:r>
                  <a:rPr lang="hu-HU" sz="2000" dirty="0" smtClean="0"/>
                  <a:t> </a:t>
                </a:r>
                <a:endParaRPr lang="hu-HU" sz="2000" dirty="0"/>
              </a:p>
              <a:p>
                <a:pPr marL="216000" indent="0">
                  <a:spcBef>
                    <a:spcPts val="0"/>
                  </a:spcBef>
                  <a:buNone/>
                </a:pPr>
                <a:r>
                  <a:rPr lang="hu-HU" sz="2000" dirty="0" smtClean="0"/>
                  <a:t>Olyan eszköz, amely egy számítógépes hálózattal áll összeköttetésben. Egy </a:t>
                </a:r>
                <a:r>
                  <a:rPr lang="hu-HU" sz="2000" dirty="0" err="1" smtClean="0"/>
                  <a:t>hoszt</a:t>
                </a:r>
                <a:r>
                  <a:rPr lang="hu-HU" sz="2000" dirty="0" smtClean="0"/>
                  <a:t> információkat oszthat meg, szolgáltatást és alkalmazásokat biztosíthat a hálózat további csomópontjainak. (Továbbiakban csak </a:t>
                </a:r>
                <a:r>
                  <a:rPr lang="hu-HU" sz="2000" dirty="0" err="1" smtClean="0"/>
                  <a:t>hosztként</a:t>
                </a:r>
                <a:r>
                  <a:rPr lang="hu-HU" sz="2000" dirty="0" smtClean="0"/>
                  <a:t> hivatkozunk rá.)</a:t>
                </a:r>
                <a:endParaRPr lang="hu-HU" sz="2000" b="1" dirty="0" smtClean="0"/>
              </a:p>
              <a:p>
                <a:r>
                  <a:rPr lang="hu-HU" sz="2000" b="1" dirty="0" smtClean="0"/>
                  <a:t>átviteli csatorna</a:t>
                </a:r>
                <a:r>
                  <a:rPr lang="hu-HU" sz="2000" dirty="0" smtClean="0"/>
                  <a:t>, </a:t>
                </a:r>
                <a:r>
                  <a:rPr lang="hu-HU" sz="2000" b="1" dirty="0" smtClean="0"/>
                  <a:t>médium, fizikai közeg</a:t>
                </a:r>
                <a:endParaRPr lang="hu-HU" sz="2000" b="1" dirty="0"/>
              </a:p>
              <a:p>
                <a:pPr marL="216000" indent="0">
                  <a:spcBef>
                    <a:spcPts val="0"/>
                  </a:spcBef>
                  <a:buNone/>
                </a:pPr>
                <a:r>
                  <a:rPr lang="hu-HU" sz="2000" dirty="0" smtClean="0"/>
                  <a:t>Az a közeg, amelyen a kommunikáció folyik a résztvevő </a:t>
                </a:r>
                <a:r>
                  <a:rPr lang="hu-HU" sz="2000" dirty="0" err="1" smtClean="0"/>
                  <a:t>hosztok</a:t>
                </a:r>
                <a:r>
                  <a:rPr lang="hu-HU" sz="2000" dirty="0" smtClean="0"/>
                  <a:t> között. Ez a közeg lehet egy </a:t>
                </a:r>
                <a:r>
                  <a:rPr lang="hu-HU" sz="2000" dirty="0" err="1" smtClean="0"/>
                  <a:t>koaxális</a:t>
                </a:r>
                <a:r>
                  <a:rPr lang="hu-HU" sz="2000" dirty="0" smtClean="0"/>
                  <a:t> kábel, a levegő, optikai kábel, stb. </a:t>
                </a:r>
                <a:endParaRPr lang="hu-HU" sz="2000" b="1" dirty="0" smtClean="0"/>
              </a:p>
              <a:p>
                <a:r>
                  <a:rPr lang="hu-HU" sz="2000" b="1" dirty="0" err="1" smtClean="0"/>
                  <a:t>propagációs</a:t>
                </a:r>
                <a:r>
                  <a:rPr lang="hu-HU" sz="2000" b="1" dirty="0" smtClean="0"/>
                  <a:t> késés</a:t>
                </a:r>
                <a:r>
                  <a:rPr lang="hu-HU" sz="2000" dirty="0" smtClean="0"/>
                  <a:t> </a:t>
                </a:r>
              </a:p>
              <a:p>
                <a:pPr marL="216000" indent="0">
                  <a:spcBef>
                    <a:spcPts val="0"/>
                  </a:spcBef>
                  <a:buNone/>
                </a:pPr>
                <a:r>
                  <a:rPr lang="hu-HU" sz="2000" dirty="0" smtClean="0"/>
                  <a:t>Az az időtartam, amely a jelnek szükséges ahhoz, hogy a küldőtől megérkezzen a címzetthez. </a:t>
                </a:r>
                <a:r>
                  <a:rPr lang="hu-HU" sz="2000" i="1" dirty="0" smtClean="0"/>
                  <a:t>Jelölése</a:t>
                </a:r>
                <a:r>
                  <a:rPr lang="hu-HU" sz="2000" dirty="0" smtClean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u-HU" sz="20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hu-HU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hu-HU" sz="2000" b="0" i="1" smtClean="0">
                            <a:latin typeface="Cambria Math" panose="02040503050406030204" pitchFamily="18" charset="0"/>
                          </a:rPr>
                          <m:t>𝑝𝑟𝑜𝑝</m:t>
                        </m:r>
                      </m:sub>
                    </m:sSub>
                  </m:oMath>
                </a14:m>
                <a:r>
                  <a:rPr lang="hu-HU" sz="2000" dirty="0" smtClean="0"/>
                  <a:t>vagy </a:t>
                </a:r>
                <a14:m>
                  <m:oMath xmlns:m="http://schemas.openxmlformats.org/officeDocument/2006/math">
                    <m:r>
                      <a:rPr lang="hu-HU" sz="2000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hu-HU" sz="2000" dirty="0" smtClean="0"/>
                  <a:t>.</a:t>
                </a:r>
              </a:p>
              <a:p>
                <a:r>
                  <a:rPr lang="hu-HU" sz="2000" b="1" dirty="0" smtClean="0"/>
                  <a:t>átviteli késleltetés</a:t>
                </a:r>
                <a:endParaRPr lang="hu-HU" sz="2000" dirty="0"/>
              </a:p>
              <a:p>
                <a:pPr marL="216000" indent="0">
                  <a:spcBef>
                    <a:spcPts val="0"/>
                  </a:spcBef>
                  <a:buNone/>
                </a:pPr>
                <a:r>
                  <a:rPr lang="hu-HU" sz="2000" dirty="0"/>
                  <a:t>Az az időtartam, </a:t>
                </a:r>
                <a:r>
                  <a:rPr lang="hu-HU" sz="2000" dirty="0" smtClean="0"/>
                  <a:t>amely egy csomag összes bitjének az átviteli csatornára tételéhez szükséges. </a:t>
                </a:r>
                <a:r>
                  <a:rPr lang="hu-HU" sz="2000" i="1" dirty="0"/>
                  <a:t>Jelölése</a:t>
                </a:r>
                <a:r>
                  <a:rPr lang="hu-HU" sz="20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u-HU" sz="20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hu-HU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hu-HU" sz="20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hu-HU" sz="2000" dirty="0" smtClean="0"/>
                  <a:t>.</a:t>
                </a: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597" r="-7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42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Alapfogalmak 2/6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91230"/>
            <a:ext cx="7886700" cy="2168859"/>
          </a:xfrm>
        </p:spPr>
        <p:txBody>
          <a:bodyPr>
            <a:noAutofit/>
          </a:bodyPr>
          <a:lstStyle/>
          <a:p>
            <a:r>
              <a:rPr lang="hu-HU" sz="1800" b="1" dirty="0"/>
              <a:t>Jel sávszélesség</a:t>
            </a:r>
            <a:endParaRPr lang="hu-HU" sz="1800" dirty="0"/>
          </a:p>
          <a:p>
            <a:pPr marL="216000" indent="0">
              <a:spcBef>
                <a:spcPts val="0"/>
              </a:spcBef>
              <a:buNone/>
            </a:pPr>
            <a:r>
              <a:rPr lang="hu-HU" sz="1800" dirty="0"/>
              <a:t>Jel feldolgozás esetén az egymást követő frekvenciák legnagyobb és legkisebb eleme közötti különbséget nevezik jel sávszélességnek. Tipikusan </a:t>
            </a:r>
            <a:r>
              <a:rPr lang="hu-HU" sz="1800" i="1" dirty="0" err="1"/>
              <a:t>Hertz</a:t>
            </a:r>
            <a:r>
              <a:rPr lang="hu-HU" sz="1800" dirty="0" err="1"/>
              <a:t>-ben</a:t>
            </a:r>
            <a:r>
              <a:rPr lang="hu-HU" sz="1800" dirty="0"/>
              <a:t> mérik</a:t>
            </a:r>
            <a:r>
              <a:rPr lang="hu-HU" sz="1800" dirty="0" smtClean="0"/>
              <a:t>.</a:t>
            </a:r>
            <a:endParaRPr lang="hu-HU" sz="1800" b="1" dirty="0" smtClean="0"/>
          </a:p>
          <a:p>
            <a:r>
              <a:rPr lang="hu-HU" sz="1800" b="1" dirty="0" smtClean="0"/>
              <a:t>Hálózati sávszélesség</a:t>
            </a:r>
            <a:endParaRPr lang="hu-HU" sz="1800" dirty="0"/>
          </a:p>
          <a:p>
            <a:pPr marL="216000" indent="0">
              <a:spcBef>
                <a:spcPts val="0"/>
              </a:spcBef>
              <a:buNone/>
            </a:pPr>
            <a:r>
              <a:rPr lang="hu-HU" sz="1800" dirty="0" smtClean="0"/>
              <a:t>Az adat átviteléhez elérhető vagy felhasznált kommunikációs erőforrás mérésére szolgáló mennyiség, amelyet bit per másodpercben szoktak kifejezni.</a:t>
            </a:r>
          </a:p>
          <a:p>
            <a:pPr marL="216000" indent="0">
              <a:spcBef>
                <a:spcPts val="0"/>
              </a:spcBef>
              <a:buNone/>
            </a:pPr>
            <a:endParaRPr lang="hu-HU" sz="18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6496956"/>
              </p:ext>
            </p:extLst>
          </p:nvPr>
        </p:nvGraphicFramePr>
        <p:xfrm>
          <a:off x="575738" y="4170168"/>
          <a:ext cx="3839508" cy="22527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24812"/>
                <a:gridCol w="902334"/>
                <a:gridCol w="1512362"/>
              </a:tblGrid>
              <a:tr h="398524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8*10</a:t>
                      </a:r>
                      <a:r>
                        <a:rPr lang="hu-HU" sz="1600" baseline="30000" dirty="0" smtClean="0"/>
                        <a:t>3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KB/s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 kiló-bájt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8*10</a:t>
                      </a:r>
                      <a:r>
                        <a:rPr lang="hu-HU" sz="1600" baseline="30000" dirty="0" smtClean="0"/>
                        <a:t>6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MB/s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 mega-bájt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8*10</a:t>
                      </a:r>
                      <a:r>
                        <a:rPr lang="hu-HU" sz="1600" baseline="30000" dirty="0" smtClean="0"/>
                        <a:t>9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GB/s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 giga-bájt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8*10</a:t>
                      </a:r>
                      <a:r>
                        <a:rPr lang="hu-HU" sz="1600" baseline="30000" dirty="0" smtClean="0"/>
                        <a:t>12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TB/s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 terra-bájt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8*10</a:t>
                      </a:r>
                      <a:r>
                        <a:rPr lang="hu-HU" sz="1600" baseline="30000" dirty="0" smtClean="0"/>
                        <a:t>15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PB/s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</a:t>
                      </a:r>
                      <a:r>
                        <a:rPr lang="hu-HU" sz="1600" baseline="0" dirty="0" smtClean="0"/>
                        <a:t> </a:t>
                      </a:r>
                      <a:r>
                        <a:rPr lang="hu-HU" sz="1600" baseline="0" dirty="0" err="1" smtClean="0"/>
                        <a:t>peta-</a:t>
                      </a:r>
                      <a:r>
                        <a:rPr lang="hu-HU" sz="1600" dirty="0" err="1" smtClean="0"/>
                        <a:t>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8*10</a:t>
                      </a:r>
                      <a:r>
                        <a:rPr lang="hu-HU" sz="1600" baseline="30000" dirty="0" smtClean="0"/>
                        <a:t>18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EB/s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</a:t>
                      </a:r>
                      <a:r>
                        <a:rPr lang="hu-HU" sz="1600" baseline="0" dirty="0" smtClean="0"/>
                        <a:t> </a:t>
                      </a:r>
                      <a:r>
                        <a:rPr lang="hu-HU" sz="1600" baseline="0" dirty="0" err="1" smtClean="0"/>
                        <a:t>exa-</a:t>
                      </a:r>
                      <a:r>
                        <a:rPr lang="hu-HU" sz="1600" dirty="0" err="1" smtClean="0"/>
                        <a:t>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2271683"/>
              </p:ext>
            </p:extLst>
          </p:nvPr>
        </p:nvGraphicFramePr>
        <p:xfrm>
          <a:off x="5274848" y="4170947"/>
          <a:ext cx="3620958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5213"/>
                <a:gridCol w="869692"/>
                <a:gridCol w="1466053"/>
              </a:tblGrid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8*2</a:t>
                      </a:r>
                      <a:r>
                        <a:rPr lang="hu-HU" sz="1600" baseline="30000" dirty="0" smtClean="0"/>
                        <a:t>10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</a:t>
                      </a:r>
                      <a:r>
                        <a:rPr lang="hu-HU" sz="1600" dirty="0" err="1" smtClean="0"/>
                        <a:t>KiB</a:t>
                      </a:r>
                      <a:r>
                        <a:rPr lang="hu-HU" sz="1600" dirty="0" smtClean="0"/>
                        <a:t>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 </a:t>
                      </a:r>
                      <a:r>
                        <a:rPr lang="hu-HU" sz="1600" dirty="0" err="1" smtClean="0"/>
                        <a:t>kibi-bájt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8*2</a:t>
                      </a:r>
                      <a:r>
                        <a:rPr lang="hu-HU" sz="1600" baseline="30000" dirty="0" smtClean="0"/>
                        <a:t>20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</a:t>
                      </a:r>
                      <a:r>
                        <a:rPr lang="hu-HU" sz="1600" dirty="0" err="1" smtClean="0"/>
                        <a:t>MiB</a:t>
                      </a:r>
                      <a:r>
                        <a:rPr lang="hu-HU" sz="1600" dirty="0" smtClean="0"/>
                        <a:t>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 </a:t>
                      </a:r>
                      <a:r>
                        <a:rPr lang="hu-HU" sz="1600" dirty="0" err="1" smtClean="0"/>
                        <a:t>mebi-bájt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8*2</a:t>
                      </a:r>
                      <a:r>
                        <a:rPr lang="hu-HU" sz="1600" baseline="30000" dirty="0" smtClean="0"/>
                        <a:t>30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</a:t>
                      </a:r>
                      <a:r>
                        <a:rPr lang="hu-HU" sz="1600" dirty="0" err="1" smtClean="0"/>
                        <a:t>GiB</a:t>
                      </a:r>
                      <a:r>
                        <a:rPr lang="hu-HU" sz="1600" dirty="0" smtClean="0"/>
                        <a:t>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 </a:t>
                      </a:r>
                      <a:r>
                        <a:rPr lang="hu-HU" sz="1600" dirty="0" err="1" smtClean="0"/>
                        <a:t>gibi-bájt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8*2</a:t>
                      </a:r>
                      <a:r>
                        <a:rPr lang="hu-HU" sz="1600" baseline="30000" dirty="0" smtClean="0"/>
                        <a:t>40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</a:t>
                      </a:r>
                      <a:r>
                        <a:rPr lang="hu-HU" sz="1600" dirty="0" err="1" smtClean="0"/>
                        <a:t>TiB</a:t>
                      </a:r>
                      <a:r>
                        <a:rPr lang="hu-HU" sz="1600" dirty="0" smtClean="0"/>
                        <a:t>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 </a:t>
                      </a:r>
                      <a:r>
                        <a:rPr lang="hu-HU" sz="1600" dirty="0" err="1" smtClean="0"/>
                        <a:t>tebi-bájt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8*2</a:t>
                      </a:r>
                      <a:r>
                        <a:rPr lang="hu-HU" sz="1600" baseline="30000" dirty="0" smtClean="0"/>
                        <a:t>50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</a:t>
                      </a:r>
                      <a:r>
                        <a:rPr lang="hu-HU" sz="1600" dirty="0" err="1" smtClean="0"/>
                        <a:t>PiB</a:t>
                      </a:r>
                      <a:r>
                        <a:rPr lang="hu-HU" sz="1600" dirty="0" smtClean="0"/>
                        <a:t>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</a:t>
                      </a:r>
                      <a:r>
                        <a:rPr lang="hu-HU" sz="1600" baseline="0" dirty="0" smtClean="0"/>
                        <a:t> </a:t>
                      </a:r>
                      <a:r>
                        <a:rPr lang="hu-HU" sz="1600" baseline="0" dirty="0" err="1" smtClean="0"/>
                        <a:t>pebi-</a:t>
                      </a:r>
                      <a:r>
                        <a:rPr lang="hu-HU" sz="1600" dirty="0" err="1" smtClean="0"/>
                        <a:t>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8*2</a:t>
                      </a:r>
                      <a:r>
                        <a:rPr lang="hu-HU" sz="1600" baseline="30000" dirty="0" smtClean="0"/>
                        <a:t>60</a:t>
                      </a:r>
                      <a:r>
                        <a:rPr lang="hu-HU" sz="1600" baseline="0" dirty="0" smtClean="0"/>
                        <a:t> bit/sec</a:t>
                      </a:r>
                      <a:endParaRPr lang="en-US" sz="1600" baseline="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1 </a:t>
                      </a:r>
                      <a:r>
                        <a:rPr lang="hu-HU" sz="1600" dirty="0" err="1" smtClean="0"/>
                        <a:t>EiB</a:t>
                      </a:r>
                      <a:r>
                        <a:rPr lang="hu-HU" sz="1600" dirty="0" smtClean="0"/>
                        <a:t>/s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hu-HU" sz="1600" dirty="0" smtClean="0"/>
                        <a:t>egy</a:t>
                      </a:r>
                      <a:r>
                        <a:rPr lang="hu-HU" sz="1600" baseline="0" dirty="0" smtClean="0"/>
                        <a:t> </a:t>
                      </a:r>
                      <a:r>
                        <a:rPr lang="hu-HU" sz="1600" baseline="0" dirty="0" err="1" smtClean="0"/>
                        <a:t>exbi-</a:t>
                      </a:r>
                      <a:r>
                        <a:rPr lang="hu-HU" sz="1600" dirty="0" err="1" smtClean="0"/>
                        <a:t>bájt</a:t>
                      </a:r>
                      <a:endParaRPr lang="en-US" sz="1600" dirty="0"/>
                    </a:p>
                  </a:txBody>
                  <a:tcPr marL="68580" marR="68580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054897" y="3809818"/>
            <a:ext cx="1478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b="1" dirty="0" smtClean="0"/>
              <a:t>IEC szabvány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1668113" y="3760089"/>
            <a:ext cx="1343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b="1" dirty="0" smtClean="0"/>
              <a:t>SI </a:t>
            </a:r>
            <a:r>
              <a:rPr lang="hu-HU" b="1" dirty="0"/>
              <a:t>szabvány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16</a:t>
            </a:fld>
            <a:endParaRPr lang="en-US"/>
          </a:p>
        </p:txBody>
      </p:sp>
      <p:sp>
        <p:nvSpPr>
          <p:cNvPr id="4" name="Téglalap 3"/>
          <p:cNvSpPr/>
          <p:nvPr/>
        </p:nvSpPr>
        <p:spPr>
          <a:xfrm>
            <a:off x="235131" y="3605349"/>
            <a:ext cx="4493623" cy="30436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28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70000" lnSpcReduction="20000"/>
          </a:bodyPr>
          <a:lstStyle/>
          <a:p>
            <a:fld id="{D82CD5A1-0F4C-4155-9637-6FE474A47B19}" type="slidenum">
              <a:rPr lang="en-US"/>
              <a:pPr/>
              <a:t>17</a:t>
            </a:fld>
            <a:endParaRPr lang="en-US"/>
          </a:p>
        </p:txBody>
      </p:sp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 smtClean="0"/>
              <a:t>Alapfogalmak 3/6</a:t>
            </a:r>
            <a:endParaRPr lang="en-US" dirty="0"/>
          </a:p>
        </p:txBody>
      </p:sp>
      <p:grpSp>
        <p:nvGrpSpPr>
          <p:cNvPr id="2" name="Csoportba foglalás 1"/>
          <p:cNvGrpSpPr/>
          <p:nvPr/>
        </p:nvGrpSpPr>
        <p:grpSpPr>
          <a:xfrm>
            <a:off x="364122" y="2793759"/>
            <a:ext cx="4508500" cy="2819400"/>
            <a:chOff x="457200" y="1828800"/>
            <a:chExt cx="8458200" cy="4267200"/>
          </a:xfrm>
        </p:grpSpPr>
        <p:sp>
          <p:nvSpPr>
            <p:cNvPr id="94256" name="Rectangle 48"/>
            <p:cNvSpPr>
              <a:spLocks noChangeArrowheads="1"/>
            </p:cNvSpPr>
            <p:nvPr/>
          </p:nvSpPr>
          <p:spPr bwMode="auto">
            <a:xfrm>
              <a:off x="457200" y="1828800"/>
              <a:ext cx="8458200" cy="42672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11" name="Oval 3"/>
            <p:cNvSpPr>
              <a:spLocks noChangeArrowheads="1"/>
            </p:cNvSpPr>
            <p:nvPr/>
          </p:nvSpPr>
          <p:spPr bwMode="auto">
            <a:xfrm>
              <a:off x="1765300" y="3409950"/>
              <a:ext cx="990600" cy="9144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14" name="Oval 6"/>
            <p:cNvSpPr>
              <a:spLocks noChangeArrowheads="1"/>
            </p:cNvSpPr>
            <p:nvPr/>
          </p:nvSpPr>
          <p:spPr bwMode="auto">
            <a:xfrm>
              <a:off x="6413500" y="3409950"/>
              <a:ext cx="990600" cy="9144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15" name="Line 7"/>
            <p:cNvSpPr>
              <a:spLocks noChangeShapeType="1"/>
            </p:cNvSpPr>
            <p:nvPr/>
          </p:nvSpPr>
          <p:spPr bwMode="auto">
            <a:xfrm>
              <a:off x="2568575" y="3849688"/>
              <a:ext cx="457200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16" name="Line 8"/>
            <p:cNvSpPr>
              <a:spLocks noChangeShapeType="1"/>
            </p:cNvSpPr>
            <p:nvPr/>
          </p:nvSpPr>
          <p:spPr bwMode="auto">
            <a:xfrm>
              <a:off x="6364288" y="3863975"/>
              <a:ext cx="457200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17" name="Rectangle 9"/>
            <p:cNvSpPr>
              <a:spLocks noChangeArrowheads="1"/>
            </p:cNvSpPr>
            <p:nvPr/>
          </p:nvSpPr>
          <p:spPr bwMode="auto">
            <a:xfrm>
              <a:off x="6261100" y="3638550"/>
              <a:ext cx="76200" cy="45720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18" name="Rectangle 10"/>
            <p:cNvSpPr>
              <a:spLocks noChangeArrowheads="1"/>
            </p:cNvSpPr>
            <p:nvPr/>
          </p:nvSpPr>
          <p:spPr bwMode="auto">
            <a:xfrm>
              <a:off x="3136900" y="3638550"/>
              <a:ext cx="76200" cy="45720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19" name="Rectangle 11"/>
            <p:cNvSpPr>
              <a:spLocks noChangeArrowheads="1"/>
            </p:cNvSpPr>
            <p:nvPr/>
          </p:nvSpPr>
          <p:spPr bwMode="auto">
            <a:xfrm>
              <a:off x="3517900" y="3638550"/>
              <a:ext cx="228600" cy="4572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20" name="Rectangle 12"/>
            <p:cNvSpPr>
              <a:spLocks noChangeArrowheads="1"/>
            </p:cNvSpPr>
            <p:nvPr/>
          </p:nvSpPr>
          <p:spPr bwMode="auto">
            <a:xfrm>
              <a:off x="3975100" y="3638550"/>
              <a:ext cx="228600" cy="457200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21" name="Rectangle 13"/>
            <p:cNvSpPr>
              <a:spLocks noChangeArrowheads="1"/>
            </p:cNvSpPr>
            <p:nvPr/>
          </p:nvSpPr>
          <p:spPr bwMode="auto">
            <a:xfrm>
              <a:off x="4432300" y="3638550"/>
              <a:ext cx="76200" cy="45720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22" name="Rectangle 14"/>
            <p:cNvSpPr>
              <a:spLocks noChangeArrowheads="1"/>
            </p:cNvSpPr>
            <p:nvPr/>
          </p:nvSpPr>
          <p:spPr bwMode="auto">
            <a:xfrm>
              <a:off x="4584700" y="3638550"/>
              <a:ext cx="762000" cy="4572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23" name="Rectangle 15"/>
            <p:cNvSpPr>
              <a:spLocks noChangeArrowheads="1"/>
            </p:cNvSpPr>
            <p:nvPr/>
          </p:nvSpPr>
          <p:spPr bwMode="auto">
            <a:xfrm>
              <a:off x="5651500" y="3638550"/>
              <a:ext cx="76200" cy="457200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24" name="Rectangle 16"/>
            <p:cNvSpPr>
              <a:spLocks noChangeArrowheads="1"/>
            </p:cNvSpPr>
            <p:nvPr/>
          </p:nvSpPr>
          <p:spPr bwMode="auto">
            <a:xfrm>
              <a:off x="5880100" y="3638550"/>
              <a:ext cx="228600" cy="457200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25" name="Rectangle 17"/>
            <p:cNvSpPr>
              <a:spLocks noChangeArrowheads="1"/>
            </p:cNvSpPr>
            <p:nvPr/>
          </p:nvSpPr>
          <p:spPr bwMode="auto">
            <a:xfrm>
              <a:off x="4279900" y="3638550"/>
              <a:ext cx="76200" cy="45720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94267" name="Group 59"/>
            <p:cNvGrpSpPr>
              <a:grpSpLocks/>
            </p:cNvGrpSpPr>
            <p:nvPr/>
          </p:nvGrpSpPr>
          <p:grpSpPr bwMode="auto">
            <a:xfrm>
              <a:off x="2039938" y="3690938"/>
              <a:ext cx="504825" cy="354012"/>
              <a:chOff x="1285" y="2229"/>
              <a:chExt cx="318" cy="223"/>
            </a:xfrm>
          </p:grpSpPr>
          <p:sp>
            <p:nvSpPr>
              <p:cNvPr id="94226" name="Freeform 18"/>
              <p:cNvSpPr>
                <a:spLocks/>
              </p:cNvSpPr>
              <p:nvPr/>
            </p:nvSpPr>
            <p:spPr bwMode="auto">
              <a:xfrm>
                <a:off x="1285" y="2229"/>
                <a:ext cx="318" cy="215"/>
              </a:xfrm>
              <a:custGeom>
                <a:avLst/>
                <a:gdLst>
                  <a:gd name="T0" fmla="*/ 0 w 1012"/>
                  <a:gd name="T1" fmla="*/ 0 h 292"/>
                  <a:gd name="T2" fmla="*/ 1009 w 1012"/>
                  <a:gd name="T3" fmla="*/ 0 h 292"/>
                  <a:gd name="T4" fmla="*/ 1012 w 1012"/>
                  <a:gd name="T5" fmla="*/ 292 h 292"/>
                  <a:gd name="T6" fmla="*/ 18 w 1012"/>
                  <a:gd name="T7" fmla="*/ 291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12" h="292">
                    <a:moveTo>
                      <a:pt x="0" y="0"/>
                    </a:moveTo>
                    <a:lnTo>
                      <a:pt x="1009" y="0"/>
                    </a:lnTo>
                    <a:lnTo>
                      <a:pt x="1012" y="292"/>
                    </a:lnTo>
                    <a:lnTo>
                      <a:pt x="18" y="291"/>
                    </a:lnTo>
                  </a:path>
                </a:pathLst>
              </a:custGeom>
              <a:noFill/>
              <a:ln w="38100" cmpd="sng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4227" name="Line 19"/>
              <p:cNvSpPr>
                <a:spLocks noChangeShapeType="1"/>
              </p:cNvSpPr>
              <p:nvPr/>
            </p:nvSpPr>
            <p:spPr bwMode="auto">
              <a:xfrm>
                <a:off x="1500" y="2238"/>
                <a:ext cx="0" cy="2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4228" name="Line 20"/>
              <p:cNvSpPr>
                <a:spLocks noChangeShapeType="1"/>
              </p:cNvSpPr>
              <p:nvPr/>
            </p:nvSpPr>
            <p:spPr bwMode="auto">
              <a:xfrm>
                <a:off x="1431" y="2237"/>
                <a:ext cx="0" cy="2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94244" name="Text Box 36"/>
            <p:cNvSpPr txBox="1">
              <a:spLocks noChangeArrowheads="1"/>
            </p:cNvSpPr>
            <p:nvPr/>
          </p:nvSpPr>
          <p:spPr bwMode="auto">
            <a:xfrm>
              <a:off x="3760788" y="2590800"/>
              <a:ext cx="114005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 eaLnBrk="1" hangingPunct="1"/>
              <a:r>
                <a:rPr lang="hu-HU" dirty="0" smtClean="0">
                  <a:solidFill>
                    <a:srgbClr val="000000"/>
                  </a:solidFill>
                </a:rPr>
                <a:t>Csomagok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pic>
          <p:nvPicPr>
            <p:cNvPr id="94247" name="Picture 39" descr="Click To Previe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1000" y="4648200"/>
              <a:ext cx="731838" cy="7318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4249" name="Picture 41" descr="Click To Preview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4602163"/>
              <a:ext cx="731838" cy="731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4251" name="Picture 43" descr="Click To Preview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763" y="3505200"/>
              <a:ext cx="731837" cy="7318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4252" name="Picture 44" descr="Click To Preview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763" y="2392363"/>
              <a:ext cx="731837" cy="731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4253" name="Picture 45" descr="Click To Preview"/>
            <p:cNvPicPr>
              <a:picLocks noChangeAspect="1" noChangeArrowheads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31163" y="2514600"/>
              <a:ext cx="731837" cy="7318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4255" name="Picture 47" descr="Click To Preview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1000" y="3535363"/>
              <a:ext cx="731838" cy="731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4212" name="Line 4"/>
            <p:cNvSpPr>
              <a:spLocks noChangeShapeType="1"/>
            </p:cNvSpPr>
            <p:nvPr/>
          </p:nvSpPr>
          <p:spPr bwMode="auto">
            <a:xfrm>
              <a:off x="2679700" y="4095750"/>
              <a:ext cx="3810000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13" name="Line 5"/>
            <p:cNvSpPr>
              <a:spLocks noChangeShapeType="1"/>
            </p:cNvSpPr>
            <p:nvPr/>
          </p:nvSpPr>
          <p:spPr bwMode="auto">
            <a:xfrm>
              <a:off x="2679700" y="3638550"/>
              <a:ext cx="3810000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257" name="Line 49"/>
            <p:cNvSpPr>
              <a:spLocks noChangeShapeType="1"/>
            </p:cNvSpPr>
            <p:nvPr/>
          </p:nvSpPr>
          <p:spPr bwMode="auto">
            <a:xfrm>
              <a:off x="4343400" y="2971800"/>
              <a:ext cx="0" cy="533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grpSp>
          <p:nvGrpSpPr>
            <p:cNvPr id="94262" name="Group 54"/>
            <p:cNvGrpSpPr>
              <a:grpSpLocks/>
            </p:cNvGrpSpPr>
            <p:nvPr/>
          </p:nvGrpSpPr>
          <p:grpSpPr bwMode="auto">
            <a:xfrm>
              <a:off x="1371600" y="2895600"/>
              <a:ext cx="914400" cy="2057400"/>
              <a:chOff x="864" y="1728"/>
              <a:chExt cx="576" cy="1296"/>
            </a:xfrm>
          </p:grpSpPr>
          <p:sp>
            <p:nvSpPr>
              <p:cNvPr id="94258" name="Line 50"/>
              <p:cNvSpPr>
                <a:spLocks noChangeShapeType="1"/>
              </p:cNvSpPr>
              <p:nvPr/>
            </p:nvSpPr>
            <p:spPr bwMode="auto">
              <a:xfrm>
                <a:off x="912" y="1728"/>
                <a:ext cx="528" cy="62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oval" w="med" len="med"/>
                <a:tailEnd type="oval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94260" name="Line 52"/>
              <p:cNvSpPr>
                <a:spLocks noChangeShapeType="1"/>
              </p:cNvSpPr>
              <p:nvPr/>
            </p:nvSpPr>
            <p:spPr bwMode="auto">
              <a:xfrm>
                <a:off x="912" y="2352"/>
                <a:ext cx="528" cy="0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oval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94261" name="Line 53"/>
              <p:cNvSpPr>
                <a:spLocks noChangeShapeType="1"/>
              </p:cNvSpPr>
              <p:nvPr/>
            </p:nvSpPr>
            <p:spPr bwMode="auto">
              <a:xfrm flipV="1">
                <a:off x="864" y="2352"/>
                <a:ext cx="576" cy="672"/>
              </a:xfrm>
              <a:prstGeom prst="line">
                <a:avLst/>
              </a:prstGeom>
              <a:noFill/>
              <a:ln w="28575">
                <a:solidFill>
                  <a:schemeClr val="folHlink"/>
                </a:solidFill>
                <a:round/>
                <a:headEnd type="oval" w="med" len="med"/>
                <a:tailEnd type="oval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</p:grpSp>
        <p:grpSp>
          <p:nvGrpSpPr>
            <p:cNvPr id="94263" name="Group 55"/>
            <p:cNvGrpSpPr>
              <a:grpSpLocks/>
            </p:cNvGrpSpPr>
            <p:nvPr/>
          </p:nvGrpSpPr>
          <p:grpSpPr bwMode="auto">
            <a:xfrm rot="10800000">
              <a:off x="7010400" y="2819400"/>
              <a:ext cx="914400" cy="2057400"/>
              <a:chOff x="864" y="1728"/>
              <a:chExt cx="576" cy="1296"/>
            </a:xfrm>
          </p:grpSpPr>
          <p:sp>
            <p:nvSpPr>
              <p:cNvPr id="94264" name="Line 56"/>
              <p:cNvSpPr>
                <a:spLocks noChangeShapeType="1"/>
              </p:cNvSpPr>
              <p:nvPr/>
            </p:nvSpPr>
            <p:spPr bwMode="auto">
              <a:xfrm>
                <a:off x="912" y="1728"/>
                <a:ext cx="528" cy="62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oval" w="med" len="med"/>
                <a:tailEnd type="oval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94265" name="Line 57"/>
              <p:cNvSpPr>
                <a:spLocks noChangeShapeType="1"/>
              </p:cNvSpPr>
              <p:nvPr/>
            </p:nvSpPr>
            <p:spPr bwMode="auto">
              <a:xfrm>
                <a:off x="912" y="2352"/>
                <a:ext cx="528" cy="0"/>
              </a:xfrm>
              <a:prstGeom prst="line">
                <a:avLst/>
              </a:prstGeom>
              <a:noFill/>
              <a:ln w="28575">
                <a:solidFill>
                  <a:schemeClr val="hlink"/>
                </a:solidFill>
                <a:round/>
                <a:headEnd type="oval" w="med" len="med"/>
                <a:tailEnd type="oval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94266" name="Line 58"/>
              <p:cNvSpPr>
                <a:spLocks noChangeShapeType="1"/>
              </p:cNvSpPr>
              <p:nvPr/>
            </p:nvSpPr>
            <p:spPr bwMode="auto">
              <a:xfrm flipV="1">
                <a:off x="864" y="2352"/>
                <a:ext cx="576" cy="672"/>
              </a:xfrm>
              <a:prstGeom prst="line">
                <a:avLst/>
              </a:prstGeom>
              <a:noFill/>
              <a:ln w="28575">
                <a:solidFill>
                  <a:schemeClr val="folHlink"/>
                </a:solidFill>
                <a:round/>
                <a:headEnd type="oval" w="med" len="med"/>
                <a:tailEnd type="oval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</p:grpSp>
        <p:grpSp>
          <p:nvGrpSpPr>
            <p:cNvPr id="94268" name="Group 60"/>
            <p:cNvGrpSpPr>
              <a:grpSpLocks/>
            </p:cNvGrpSpPr>
            <p:nvPr/>
          </p:nvGrpSpPr>
          <p:grpSpPr bwMode="auto">
            <a:xfrm>
              <a:off x="6781800" y="3690938"/>
              <a:ext cx="504825" cy="354012"/>
              <a:chOff x="1285" y="2229"/>
              <a:chExt cx="318" cy="223"/>
            </a:xfrm>
          </p:grpSpPr>
          <p:sp>
            <p:nvSpPr>
              <p:cNvPr id="94269" name="Freeform 61"/>
              <p:cNvSpPr>
                <a:spLocks/>
              </p:cNvSpPr>
              <p:nvPr/>
            </p:nvSpPr>
            <p:spPr bwMode="auto">
              <a:xfrm>
                <a:off x="1285" y="2229"/>
                <a:ext cx="318" cy="215"/>
              </a:xfrm>
              <a:custGeom>
                <a:avLst/>
                <a:gdLst>
                  <a:gd name="T0" fmla="*/ 0 w 1012"/>
                  <a:gd name="T1" fmla="*/ 0 h 292"/>
                  <a:gd name="T2" fmla="*/ 1009 w 1012"/>
                  <a:gd name="T3" fmla="*/ 0 h 292"/>
                  <a:gd name="T4" fmla="*/ 1012 w 1012"/>
                  <a:gd name="T5" fmla="*/ 292 h 292"/>
                  <a:gd name="T6" fmla="*/ 18 w 1012"/>
                  <a:gd name="T7" fmla="*/ 291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12" h="292">
                    <a:moveTo>
                      <a:pt x="0" y="0"/>
                    </a:moveTo>
                    <a:lnTo>
                      <a:pt x="1009" y="0"/>
                    </a:lnTo>
                    <a:lnTo>
                      <a:pt x="1012" y="292"/>
                    </a:lnTo>
                    <a:lnTo>
                      <a:pt x="18" y="291"/>
                    </a:lnTo>
                  </a:path>
                </a:pathLst>
              </a:custGeom>
              <a:noFill/>
              <a:ln w="38100" cmpd="sng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4270" name="Line 62"/>
              <p:cNvSpPr>
                <a:spLocks noChangeShapeType="1"/>
              </p:cNvSpPr>
              <p:nvPr/>
            </p:nvSpPr>
            <p:spPr bwMode="auto">
              <a:xfrm>
                <a:off x="1500" y="2238"/>
                <a:ext cx="0" cy="2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4271" name="Line 63"/>
              <p:cNvSpPr>
                <a:spLocks noChangeShapeType="1"/>
              </p:cNvSpPr>
              <p:nvPr/>
            </p:nvSpPr>
            <p:spPr bwMode="auto">
              <a:xfrm>
                <a:off x="1431" y="2237"/>
                <a:ext cx="0" cy="2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pic>
        <p:nvPicPr>
          <p:cNvPr id="1026" name="Picture 2" descr="http://ironbark.xtelco.com.au/subjects/DC/lectures/19/rnb1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824" y="2754840"/>
            <a:ext cx="3472649" cy="2840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/>
          <p:cNvSpPr txBox="1"/>
          <p:nvPr/>
        </p:nvSpPr>
        <p:spPr>
          <a:xfrm>
            <a:off x="445356" y="2085702"/>
            <a:ext cx="4313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 smtClean="0"/>
              <a:t>Csomagkapcsolt hálózat </a:t>
            </a:r>
          </a:p>
          <a:p>
            <a:pPr algn="ctr"/>
            <a:r>
              <a:rPr lang="hu-HU" dirty="0" smtClean="0"/>
              <a:t>Pl. Internet</a:t>
            </a:r>
            <a:endParaRPr lang="en-US" dirty="0"/>
          </a:p>
        </p:txBody>
      </p:sp>
      <p:sp>
        <p:nvSpPr>
          <p:cNvPr id="49" name="Szövegdoboz 48"/>
          <p:cNvSpPr txBox="1"/>
          <p:nvPr/>
        </p:nvSpPr>
        <p:spPr>
          <a:xfrm>
            <a:off x="4947387" y="2085703"/>
            <a:ext cx="4313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 smtClean="0"/>
              <a:t>Áramkör kapcsolt hálózat</a:t>
            </a:r>
          </a:p>
          <a:p>
            <a:pPr algn="ctr"/>
            <a:r>
              <a:rPr lang="hu-HU" dirty="0" smtClean="0"/>
              <a:t>Pl. vezetékes telefon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80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Alapfogalmak 4/6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92605" y="3007900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1 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89596" y="3368846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10 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89596" y="3729794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100 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89596" y="4090741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1 km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89596" y="4446876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10 km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95611" y="4807823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100 km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95611" y="5168770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1.000 km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95611" y="5529717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10.000 km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40880" y="3007900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smtClean="0">
                <a:solidFill>
                  <a:schemeClr val="tx1"/>
                </a:solidFill>
              </a:rPr>
              <a:t>négyzetméter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37871" y="3368846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s</a:t>
            </a:r>
            <a:r>
              <a:rPr lang="hu-HU" dirty="0" smtClean="0">
                <a:solidFill>
                  <a:schemeClr val="tx1"/>
                </a:solidFill>
              </a:rPr>
              <a:t>zoba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37871" y="3729794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épület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237871" y="4090741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kampusz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237871" y="4446876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város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234862" y="4807823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ország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34862" y="5168770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kontinens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234862" y="5529717"/>
            <a:ext cx="1236245" cy="3609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>
                <a:solidFill>
                  <a:schemeClr val="tx1"/>
                </a:solidFill>
              </a:rPr>
              <a:t>bolygó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ight Brace 19"/>
          <p:cNvSpPr/>
          <p:nvPr/>
        </p:nvSpPr>
        <p:spPr>
          <a:xfrm>
            <a:off x="3555331" y="3368847"/>
            <a:ext cx="135356" cy="1078029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Brace 28"/>
          <p:cNvSpPr/>
          <p:nvPr/>
        </p:nvSpPr>
        <p:spPr>
          <a:xfrm>
            <a:off x="3555332" y="4819858"/>
            <a:ext cx="162425" cy="72189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768894" y="3729793"/>
            <a:ext cx="4240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Lokális hálózat (angolul </a:t>
            </a:r>
            <a:r>
              <a:rPr lang="hu-HU" i="1" dirty="0" smtClean="0"/>
              <a:t>Local </a:t>
            </a:r>
            <a:r>
              <a:rPr lang="hu-HU" i="1" dirty="0" err="1" smtClean="0"/>
              <a:t>Area</a:t>
            </a:r>
            <a:r>
              <a:rPr lang="hu-HU" i="1" dirty="0" smtClean="0"/>
              <a:t> Network</a:t>
            </a:r>
            <a:r>
              <a:rPr lang="hu-HU" dirty="0" smtClean="0"/>
              <a:t>)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768895" y="3007899"/>
            <a:ext cx="4499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Magánhálózat (angolul </a:t>
            </a:r>
            <a:r>
              <a:rPr lang="hu-HU" i="1" dirty="0" err="1" smtClean="0"/>
              <a:t>Personal</a:t>
            </a:r>
            <a:r>
              <a:rPr lang="hu-HU" i="1" dirty="0" smtClean="0"/>
              <a:t> </a:t>
            </a:r>
            <a:r>
              <a:rPr lang="hu-HU" i="1" dirty="0" err="1" smtClean="0"/>
              <a:t>Area</a:t>
            </a:r>
            <a:r>
              <a:rPr lang="hu-HU" i="1" dirty="0" smtClean="0"/>
              <a:t> Network</a:t>
            </a:r>
            <a:r>
              <a:rPr lang="hu-HU" dirty="0" smtClean="0"/>
              <a:t>)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768895" y="4438490"/>
            <a:ext cx="4897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Városi hálózat (angolul </a:t>
            </a:r>
            <a:r>
              <a:rPr lang="hu-HU" i="1" dirty="0" smtClean="0"/>
              <a:t>Metropolitan </a:t>
            </a:r>
            <a:r>
              <a:rPr lang="hu-HU" i="1" dirty="0" err="1" smtClean="0"/>
              <a:t>Area</a:t>
            </a:r>
            <a:r>
              <a:rPr lang="hu-HU" i="1" dirty="0" smtClean="0"/>
              <a:t> Network</a:t>
            </a:r>
            <a:r>
              <a:rPr lang="hu-HU" dirty="0" smtClean="0"/>
              <a:t>)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3768895" y="5007546"/>
            <a:ext cx="5250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Nagy kiterjedésű hálózat (angolul </a:t>
            </a:r>
            <a:r>
              <a:rPr lang="hu-HU" i="1" dirty="0" smtClean="0"/>
              <a:t>Wide </a:t>
            </a:r>
            <a:r>
              <a:rPr lang="hu-HU" i="1" dirty="0" err="1" smtClean="0"/>
              <a:t>Area</a:t>
            </a:r>
            <a:r>
              <a:rPr lang="hu-HU" i="1" dirty="0" smtClean="0"/>
              <a:t> Network</a:t>
            </a:r>
            <a:r>
              <a:rPr lang="hu-HU" dirty="0" smtClean="0"/>
              <a:t>)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768894" y="5548971"/>
            <a:ext cx="875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Internet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11392" y="1680850"/>
            <a:ext cx="809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b="1" dirty="0" smtClean="0"/>
              <a:t>A hálózatokat lehet osztályozni a területi kiterjedésük alapján. (Forrás: </a:t>
            </a:r>
            <a:r>
              <a:rPr lang="hu-HU" b="1" i="1" dirty="0" err="1" smtClean="0"/>
              <a:t>Tanenbaum</a:t>
            </a:r>
            <a:r>
              <a:rPr lang="hu-HU" b="1" dirty="0" smtClean="0"/>
              <a:t>)</a:t>
            </a:r>
            <a:endParaRPr lang="en-US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1120441" y="2306522"/>
            <a:ext cx="9865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b="1" dirty="0" smtClean="0"/>
              <a:t>Processzorközi távolság</a:t>
            </a:r>
            <a:endParaRPr lang="en-US" sz="1400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2225841" y="2319585"/>
            <a:ext cx="12452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b="1" dirty="0" smtClean="0"/>
              <a:t>Processzorok által foglalt terület</a:t>
            </a:r>
            <a:endParaRPr lang="en-US" sz="1400" b="1" dirty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6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9" grpId="0" animBg="1"/>
      <p:bldP spid="30" grpId="0"/>
      <p:bldP spid="31" grpId="0"/>
      <p:bldP spid="32" grpId="0"/>
      <p:bldP spid="33" grpId="0"/>
      <p:bldP spid="34" grpId="0"/>
      <p:bldP spid="36" grpId="0"/>
      <p:bldP spid="3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 smtClean="0"/>
              <a:t>Alapfogalmak </a:t>
            </a:r>
            <a:r>
              <a:rPr lang="hu-HU" dirty="0"/>
              <a:t>5</a:t>
            </a:r>
            <a:r>
              <a:rPr lang="hu-HU" dirty="0" smtClean="0"/>
              <a:t>/6 – példa topológiák 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974558" y="2899611"/>
            <a:ext cx="2165684" cy="1203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191125" y="2658979"/>
            <a:ext cx="0" cy="228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521995" y="2658979"/>
            <a:ext cx="0" cy="228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1860390" y="2658979"/>
            <a:ext cx="0" cy="228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2183738" y="2671011"/>
            <a:ext cx="0" cy="228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510096" y="2658979"/>
            <a:ext cx="0" cy="228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836453" y="2658979"/>
            <a:ext cx="0" cy="228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100888" y="2442411"/>
            <a:ext cx="189497" cy="21656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431760" y="2442411"/>
            <a:ext cx="189497" cy="21656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762633" y="2442411"/>
            <a:ext cx="189497" cy="21656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088990" y="2442411"/>
            <a:ext cx="189497" cy="21656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415347" y="2430379"/>
            <a:ext cx="189497" cy="21656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741704" y="2430379"/>
            <a:ext cx="189497" cy="21656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1272343" y="3696105"/>
            <a:ext cx="1237753" cy="166581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49958" y="2931513"/>
            <a:ext cx="1952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sín-topológia (LAN)</a:t>
            </a:r>
            <a:endParaRPr lang="en-US" dirty="0"/>
          </a:p>
        </p:txBody>
      </p:sp>
      <p:sp>
        <p:nvSpPr>
          <p:cNvPr id="4" name="Diamond 3"/>
          <p:cNvSpPr/>
          <p:nvPr/>
        </p:nvSpPr>
        <p:spPr>
          <a:xfrm rot="19022252">
            <a:off x="1776919" y="3561348"/>
            <a:ext cx="228599" cy="289967"/>
          </a:xfrm>
          <a:prstGeom prst="diamond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iamond 26"/>
          <p:cNvSpPr/>
          <p:nvPr/>
        </p:nvSpPr>
        <p:spPr>
          <a:xfrm rot="18999865">
            <a:off x="1775421" y="5218742"/>
            <a:ext cx="228599" cy="289967"/>
          </a:xfrm>
          <a:prstGeom prst="diamond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iamond 27"/>
          <p:cNvSpPr/>
          <p:nvPr/>
        </p:nvSpPr>
        <p:spPr>
          <a:xfrm>
            <a:off x="1317460" y="3822132"/>
            <a:ext cx="228599" cy="289967"/>
          </a:xfrm>
          <a:prstGeom prst="diamond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iamond 28"/>
          <p:cNvSpPr/>
          <p:nvPr/>
        </p:nvSpPr>
        <p:spPr>
          <a:xfrm>
            <a:off x="2213820" y="3822131"/>
            <a:ext cx="228599" cy="289967"/>
          </a:xfrm>
          <a:prstGeom prst="diamond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iamond 29"/>
          <p:cNvSpPr/>
          <p:nvPr/>
        </p:nvSpPr>
        <p:spPr>
          <a:xfrm>
            <a:off x="2223437" y="4939865"/>
            <a:ext cx="228599" cy="289967"/>
          </a:xfrm>
          <a:prstGeom prst="diamond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iamond 30"/>
          <p:cNvSpPr/>
          <p:nvPr/>
        </p:nvSpPr>
        <p:spPr>
          <a:xfrm>
            <a:off x="1305441" y="4939865"/>
            <a:ext cx="228599" cy="289967"/>
          </a:xfrm>
          <a:prstGeom prst="diamond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iamond 32"/>
          <p:cNvSpPr/>
          <p:nvPr/>
        </p:nvSpPr>
        <p:spPr>
          <a:xfrm rot="18911632">
            <a:off x="1158043" y="4375884"/>
            <a:ext cx="228599" cy="289967"/>
          </a:xfrm>
          <a:prstGeom prst="diamond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iamond 33"/>
          <p:cNvSpPr/>
          <p:nvPr/>
        </p:nvSpPr>
        <p:spPr>
          <a:xfrm rot="2833203">
            <a:off x="2348956" y="4420274"/>
            <a:ext cx="304799" cy="217475"/>
          </a:xfrm>
          <a:prstGeom prst="diamond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1126462" y="5587156"/>
            <a:ext cx="2239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gyűrű-topológia (LAN)</a:t>
            </a:r>
            <a:endParaRPr lang="en-US" dirty="0"/>
          </a:p>
        </p:txBody>
      </p:sp>
      <p:sp>
        <p:nvSpPr>
          <p:cNvPr id="7" name="Flowchart: Punched Tape 6"/>
          <p:cNvSpPr/>
          <p:nvPr/>
        </p:nvSpPr>
        <p:spPr>
          <a:xfrm>
            <a:off x="7340460" y="4804439"/>
            <a:ext cx="1777409" cy="2036960"/>
          </a:xfrm>
          <a:prstGeom prst="flowChartPunchedTap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b="1" dirty="0" smtClean="0">
                <a:solidFill>
                  <a:schemeClr val="tx1"/>
                </a:solidFill>
              </a:rPr>
              <a:t>Jelölések</a:t>
            </a:r>
          </a:p>
          <a:p>
            <a:r>
              <a:rPr lang="hu-HU" dirty="0" smtClean="0">
                <a:solidFill>
                  <a:schemeClr val="tx1"/>
                </a:solidFill>
              </a:rPr>
              <a:t>      </a:t>
            </a:r>
            <a:r>
              <a:rPr lang="hu-HU" sz="1400" dirty="0" err="1" smtClean="0">
                <a:solidFill>
                  <a:schemeClr val="tx1"/>
                </a:solidFill>
              </a:rPr>
              <a:t>Hoszt</a:t>
            </a:r>
            <a:r>
              <a:rPr lang="hu-HU" sz="1400" dirty="0" smtClean="0">
                <a:solidFill>
                  <a:schemeClr val="tx1"/>
                </a:solidFill>
              </a:rPr>
              <a:t> / állo</a:t>
            </a:r>
            <a:r>
              <a:rPr lang="hu-HU" sz="1400" dirty="0">
                <a:solidFill>
                  <a:schemeClr val="tx1"/>
                </a:solidFill>
              </a:rPr>
              <a:t>m</a:t>
            </a:r>
            <a:r>
              <a:rPr lang="hu-HU" sz="1400" dirty="0" smtClean="0">
                <a:solidFill>
                  <a:schemeClr val="tx1"/>
                </a:solidFill>
              </a:rPr>
              <a:t>ás</a:t>
            </a:r>
          </a:p>
          <a:p>
            <a:r>
              <a:rPr lang="hu-HU" sz="1400" b="1" dirty="0" smtClean="0">
                <a:solidFill>
                  <a:schemeClr val="tx1"/>
                </a:solidFill>
              </a:rPr>
              <a:t>        </a:t>
            </a:r>
            <a:r>
              <a:rPr lang="hu-HU" sz="1400" dirty="0" smtClean="0">
                <a:solidFill>
                  <a:schemeClr val="tx1"/>
                </a:solidFill>
              </a:rPr>
              <a:t>Kábel </a:t>
            </a:r>
            <a:endParaRPr lang="hu-HU" dirty="0" smtClean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598554" y="5682520"/>
            <a:ext cx="105585" cy="143217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/>
          <p:cNvCxnSpPr/>
          <p:nvPr/>
        </p:nvCxnSpPr>
        <p:spPr>
          <a:xfrm>
            <a:off x="7591214" y="5998162"/>
            <a:ext cx="1129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9551" y="2320801"/>
            <a:ext cx="3780353" cy="249313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407921" y="4900181"/>
            <a:ext cx="3078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TV-kábel alapú hálózat (MAN) 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730170" y="4529011"/>
            <a:ext cx="1088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dirty="0" smtClean="0"/>
              <a:t>(</a:t>
            </a:r>
            <a:r>
              <a:rPr lang="hu-HU" sz="1400" dirty="0" err="1" smtClean="0"/>
              <a:t>Tanenbaum</a:t>
            </a:r>
            <a:r>
              <a:rPr lang="hu-HU" sz="1400" dirty="0" smtClean="0"/>
              <a:t>)</a:t>
            </a:r>
            <a:endParaRPr lang="en-US" sz="1400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80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32" grpId="0" animBg="1"/>
      <p:bldP spid="3" grpId="0"/>
      <p:bldP spid="4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3" grpId="0" animBg="1"/>
      <p:bldP spid="34" grpId="0" animBg="1"/>
      <p:bldP spid="44" grpId="0"/>
      <p:bldP spid="7" grpId="0" animBg="1"/>
      <p:bldP spid="46" grpId="0" animBg="1"/>
      <p:bldP spid="26" grpId="0"/>
      <p:bldP spid="4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Egy kis logisztika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hu-HU" dirty="0" smtClean="0"/>
              <a:t>Előadás</a:t>
            </a:r>
          </a:p>
          <a:p>
            <a:pPr lvl="1"/>
            <a:r>
              <a:rPr lang="hu-HU" sz="2800" b="1" dirty="0" smtClean="0"/>
              <a:t>Nappali</a:t>
            </a:r>
            <a:r>
              <a:rPr lang="hu-HU" sz="2800" dirty="0" smtClean="0"/>
              <a:t>: </a:t>
            </a:r>
            <a:r>
              <a:rPr lang="hu-HU" sz="2800" i="1" dirty="0" smtClean="0"/>
              <a:t>Hétfő </a:t>
            </a:r>
            <a:r>
              <a:rPr lang="hu-HU" sz="2800" i="1" dirty="0" smtClean="0"/>
              <a:t>12:15-13:45 </a:t>
            </a:r>
            <a:r>
              <a:rPr lang="hu-HU" sz="2800" i="1" dirty="0" smtClean="0"/>
              <a:t/>
            </a:r>
            <a:br>
              <a:rPr lang="hu-HU" sz="2800" i="1" dirty="0" smtClean="0"/>
            </a:br>
            <a:r>
              <a:rPr lang="hu-HU" sz="2800" i="1" dirty="0" smtClean="0"/>
              <a:t>		  </a:t>
            </a:r>
            <a:r>
              <a:rPr lang="hu-HU" sz="2800" i="1" dirty="0" smtClean="0"/>
              <a:t>Déli tömb, Bolyai terem</a:t>
            </a:r>
          </a:p>
          <a:p>
            <a:pPr marL="365760" lvl="1" indent="0">
              <a:buNone/>
            </a:pPr>
            <a:endParaRPr lang="hu-HU" sz="2800" i="1" dirty="0" smtClean="0"/>
          </a:p>
          <a:p>
            <a:r>
              <a:rPr lang="hu-HU" dirty="0" smtClean="0"/>
              <a:t>Előadó</a:t>
            </a:r>
            <a:endParaRPr lang="en-US" dirty="0" smtClean="0"/>
          </a:p>
          <a:p>
            <a:pPr lvl="1"/>
            <a:r>
              <a:rPr lang="hu-HU" dirty="0" smtClean="0"/>
              <a:t>Dr. Laki Sándor</a:t>
            </a:r>
          </a:p>
          <a:p>
            <a:pPr lvl="1"/>
            <a:r>
              <a:rPr lang="hu-HU" dirty="0" smtClean="0"/>
              <a:t>Adjunktus, Információs Rendszerek Tanszék</a:t>
            </a:r>
            <a:endParaRPr lang="en-US" dirty="0" smtClean="0"/>
          </a:p>
          <a:p>
            <a:pPr lvl="1"/>
            <a:r>
              <a:rPr lang="hu-HU" dirty="0" err="1" smtClean="0">
                <a:hlinkClick r:id="rId2"/>
              </a:rPr>
              <a:t>lakis</a:t>
            </a:r>
            <a:r>
              <a:rPr lang="hu-HU" dirty="0" smtClean="0">
                <a:hlinkClick r:id="rId2"/>
              </a:rPr>
              <a:t>@</a:t>
            </a:r>
            <a:r>
              <a:rPr lang="hu-HU" dirty="0" err="1" smtClean="0">
                <a:hlinkClick r:id="rId2"/>
              </a:rPr>
              <a:t>inf.elte.hu</a:t>
            </a:r>
            <a:endParaRPr lang="hu-HU" dirty="0" smtClean="0">
              <a:hlinkClick r:id="rId2"/>
            </a:endParaRPr>
          </a:p>
          <a:p>
            <a:pPr lvl="1"/>
            <a:r>
              <a:rPr lang="hu-HU" dirty="0" smtClean="0"/>
              <a:t>Iroda</a:t>
            </a:r>
            <a:r>
              <a:rPr lang="hu-HU" dirty="0" smtClean="0"/>
              <a:t>: Déli tömb, 2.506</a:t>
            </a:r>
            <a:endParaRPr lang="en-US" dirty="0" smtClean="0"/>
          </a:p>
          <a:p>
            <a:pPr lvl="1"/>
            <a:r>
              <a:rPr lang="hu-HU" dirty="0" smtClean="0"/>
              <a:t>Fogadóóra</a:t>
            </a:r>
            <a:r>
              <a:rPr lang="en-US" dirty="0" smtClean="0"/>
              <a:t>:</a:t>
            </a:r>
            <a:r>
              <a:rPr lang="hu-HU" dirty="0" smtClean="0"/>
              <a:t> Hétfő 10-11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80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860" y="3016393"/>
            <a:ext cx="4414838" cy="22002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1" y="2008675"/>
            <a:ext cx="4064794" cy="2209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 smtClean="0"/>
              <a:t>Alapfogalmak 6/</a:t>
            </a:r>
            <a:r>
              <a:rPr lang="hu-HU" dirty="0" err="1" smtClean="0"/>
              <a:t>6</a:t>
            </a:r>
            <a:r>
              <a:rPr lang="hu-HU" dirty="0" smtClean="0"/>
              <a:t> </a:t>
            </a:r>
            <a:r>
              <a:rPr lang="hu-HU" dirty="0"/>
              <a:t>– példa topológiák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3225" y="4322364"/>
            <a:ext cx="3922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LAN-ok összekötése alhálózattal (WAN)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03518" y="3962643"/>
            <a:ext cx="1088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dirty="0" smtClean="0"/>
              <a:t>(</a:t>
            </a:r>
            <a:r>
              <a:rPr lang="hu-HU" sz="1400" dirty="0" err="1" smtClean="0"/>
              <a:t>Tanenbaum</a:t>
            </a:r>
            <a:r>
              <a:rPr lang="hu-HU" sz="1400" dirty="0" smtClean="0"/>
              <a:t>)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8055176" y="4943702"/>
            <a:ext cx="1088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dirty="0" smtClean="0"/>
              <a:t>(</a:t>
            </a:r>
            <a:r>
              <a:rPr lang="hu-HU" sz="1400" dirty="0" err="1" smtClean="0"/>
              <a:t>Tanenbaum</a:t>
            </a:r>
            <a:r>
              <a:rPr lang="hu-HU" sz="1400" dirty="0" smtClean="0"/>
              <a:t>)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5083083" y="5347058"/>
            <a:ext cx="3825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Adatfolyam szemléltetése egy </a:t>
            </a:r>
            <a:r>
              <a:rPr lang="hu-HU" dirty="0" err="1" smtClean="0"/>
              <a:t>WAN-on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16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 az internet?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03531"/>
            <a:ext cx="4122019" cy="4023360"/>
          </a:xfrm>
        </p:spPr>
        <p:txBody>
          <a:bodyPr>
            <a:normAutofit/>
          </a:bodyPr>
          <a:lstStyle/>
          <a:p>
            <a:r>
              <a:rPr lang="hu-HU" sz="2000" dirty="0" smtClean="0"/>
              <a:t>Hálózatok hálózata </a:t>
            </a:r>
          </a:p>
          <a:p>
            <a:r>
              <a:rPr lang="hu-HU" sz="2000" dirty="0" smtClean="0"/>
              <a:t>A világra kiterjedő nyitott WAN</a:t>
            </a:r>
          </a:p>
          <a:p>
            <a:r>
              <a:rPr lang="hu-HU" sz="2000" dirty="0" smtClean="0"/>
              <a:t>Jellemzői</a:t>
            </a:r>
          </a:p>
          <a:p>
            <a:pPr lvl="1"/>
            <a:r>
              <a:rPr lang="hu-HU" sz="2000" dirty="0" smtClean="0"/>
              <a:t>rendszerfüggetlenség;</a:t>
            </a:r>
          </a:p>
          <a:p>
            <a:pPr lvl="1"/>
            <a:r>
              <a:rPr lang="hu-HU" sz="2000" dirty="0" smtClean="0"/>
              <a:t>nincs központi felügyelet;</a:t>
            </a:r>
          </a:p>
          <a:p>
            <a:pPr lvl="1"/>
            <a:r>
              <a:rPr lang="hu-HU" sz="2000" dirty="0" smtClean="0"/>
              <a:t>építőelemei a LAN-ok;</a:t>
            </a:r>
          </a:p>
          <a:p>
            <a:pPr lvl="1"/>
            <a:r>
              <a:rPr lang="hu-HU" sz="2000" dirty="0" smtClean="0"/>
              <a:t>globális;</a:t>
            </a:r>
          </a:p>
          <a:p>
            <a:pPr lvl="1"/>
            <a:r>
              <a:rPr lang="hu-HU" sz="2000" dirty="0" smtClean="0"/>
              <a:t>olyan szolgáltatásokat nyújt, </a:t>
            </a:r>
            <a:r>
              <a:rPr lang="hu-HU" sz="2000" dirty="0"/>
              <a:t>mint </a:t>
            </a:r>
            <a:r>
              <a:rPr lang="hu-HU" sz="2000" dirty="0" smtClean="0"/>
              <a:t>a </a:t>
            </a:r>
            <a:r>
              <a:rPr lang="hu-HU" sz="2000" b="1" dirty="0" smtClean="0"/>
              <a:t>W</a:t>
            </a:r>
            <a:r>
              <a:rPr lang="hu-HU" sz="2000" dirty="0" smtClean="0"/>
              <a:t>orld </a:t>
            </a:r>
            <a:r>
              <a:rPr lang="hu-HU" sz="2000" b="1" dirty="0"/>
              <a:t>W</a:t>
            </a:r>
            <a:r>
              <a:rPr lang="hu-HU" sz="2000" dirty="0"/>
              <a:t>ide </a:t>
            </a:r>
            <a:r>
              <a:rPr lang="hu-HU" sz="2000" b="1" dirty="0" smtClean="0"/>
              <a:t>W</a:t>
            </a:r>
            <a:r>
              <a:rPr lang="hu-HU" sz="2000" dirty="0" smtClean="0"/>
              <a:t>eb, e-mail vagy fájlátvitel.</a:t>
            </a:r>
          </a:p>
        </p:txBody>
      </p:sp>
      <p:pic>
        <p:nvPicPr>
          <p:cNvPr id="1026" name="Picture 2" descr="http://upload.wikimedia.org/wikipedia/commons/b/bd/Internet_map_1024_-_transparen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817" y="1803531"/>
            <a:ext cx="4402183" cy="4468421"/>
          </a:xfrm>
          <a:prstGeom prst="rect">
            <a:avLst/>
          </a:prstGeom>
          <a:noFill/>
          <a:ln>
            <a:solidFill>
              <a:schemeClr val="bg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5019612" y="5911298"/>
            <a:ext cx="952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b="1" smtClean="0">
                <a:solidFill>
                  <a:schemeClr val="bg1"/>
                </a:solidFill>
              </a:rPr>
              <a:t>Forrás: [1]</a:t>
            </a:r>
            <a:endParaRPr lang="hu-HU" b="1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2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Internet </a:t>
            </a:r>
            <a:r>
              <a:rPr lang="hu-HU" dirty="0" smtClean="0"/>
              <a:t>története 1/2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2000" b="1" dirty="0" smtClean="0"/>
              <a:t>1957 </a:t>
            </a:r>
          </a:p>
          <a:p>
            <a:r>
              <a:rPr lang="hu-HU" sz="2000" dirty="0" smtClean="0"/>
              <a:t>Sikeresen létesítettek kapcsolatot egy távoli számítógéphez. </a:t>
            </a:r>
          </a:p>
          <a:p>
            <a:r>
              <a:rPr lang="en-US" sz="2000" dirty="0" err="1"/>
              <a:t>Szputnyik</a:t>
            </a:r>
            <a:r>
              <a:rPr lang="en-US" sz="2000" dirty="0"/>
              <a:t>–1 </a:t>
            </a:r>
            <a:r>
              <a:rPr lang="hu-HU" sz="2000" dirty="0" smtClean="0"/>
              <a:t>műhold fellövése.</a:t>
            </a:r>
          </a:p>
          <a:p>
            <a:pPr marL="0" indent="0">
              <a:buNone/>
            </a:pPr>
            <a:r>
              <a:rPr lang="hu-HU" sz="2000" b="1" dirty="0" smtClean="0"/>
              <a:t>1958 </a:t>
            </a:r>
            <a:endParaRPr lang="hu-HU" sz="2000" b="1" dirty="0"/>
          </a:p>
          <a:p>
            <a:r>
              <a:rPr lang="hu-HU" sz="2000" dirty="0" smtClean="0"/>
              <a:t>DARPA megalapítása. </a:t>
            </a:r>
          </a:p>
          <a:p>
            <a:pPr marL="0" indent="0">
              <a:buNone/>
            </a:pPr>
            <a:r>
              <a:rPr lang="hu-HU" sz="2000" b="1" dirty="0" smtClean="0"/>
              <a:t>1966</a:t>
            </a:r>
          </a:p>
          <a:p>
            <a:r>
              <a:rPr lang="hu-HU" sz="2000" dirty="0" smtClean="0"/>
              <a:t>ARPANET tervezésének kezdete.</a:t>
            </a:r>
            <a:endParaRPr lang="hu-HU" sz="2000" dirty="0"/>
          </a:p>
          <a:p>
            <a:pPr marL="0" indent="0">
              <a:buNone/>
            </a:pPr>
            <a:r>
              <a:rPr lang="hu-HU" sz="2400" dirty="0" smtClean="0"/>
              <a:t>További történetileg </a:t>
            </a:r>
            <a:r>
              <a:rPr lang="hu-HU" sz="2400" dirty="0"/>
              <a:t>fontos hálózatok:</a:t>
            </a:r>
          </a:p>
          <a:p>
            <a:pPr lvl="1"/>
            <a:r>
              <a:rPr lang="hu-HU" sz="1800" dirty="0"/>
              <a:t>RAND – USA-ban katonai célokkal. </a:t>
            </a:r>
          </a:p>
          <a:p>
            <a:pPr lvl="1"/>
            <a:r>
              <a:rPr lang="hu-HU" sz="1800" dirty="0"/>
              <a:t>NPL – Angliában kereskedelmi célokkal.</a:t>
            </a:r>
          </a:p>
          <a:p>
            <a:pPr lvl="1"/>
            <a:r>
              <a:rPr lang="hu-HU" sz="1800" dirty="0"/>
              <a:t>CYCLADES – Franciaországban tudományos célokkal.</a:t>
            </a:r>
          </a:p>
          <a:p>
            <a:pPr marL="0" indent="0">
              <a:buNone/>
            </a:pPr>
            <a:endParaRPr lang="hu-HU" sz="20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6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 smtClean="0"/>
              <a:t>Az Internet története 2/</a:t>
            </a:r>
            <a:r>
              <a:rPr lang="hu-HU" dirty="0" err="1" smtClean="0"/>
              <a:t>2</a:t>
            </a:r>
            <a:r>
              <a:rPr lang="hu-HU" dirty="0" smtClean="0"/>
              <a:t> – főbb állomások</a:t>
            </a:r>
            <a:endParaRPr lang="hu-H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4997316" cy="4023360"/>
          </a:xfrm>
        </p:spPr>
        <p:txBody>
          <a:bodyPr>
            <a:normAutofit/>
          </a:bodyPr>
          <a:lstStyle/>
          <a:p>
            <a:r>
              <a:rPr lang="hu-HU" sz="2000" dirty="0" smtClean="0"/>
              <a:t>1961 július – „</a:t>
            </a:r>
            <a:r>
              <a:rPr lang="hu-HU" sz="2000" dirty="0" err="1" smtClean="0"/>
              <a:t>Packet</a:t>
            </a:r>
            <a:r>
              <a:rPr lang="hu-HU" sz="2000" dirty="0" smtClean="0"/>
              <a:t> </a:t>
            </a:r>
            <a:r>
              <a:rPr lang="hu-HU" sz="2000" dirty="0" err="1" smtClean="0"/>
              <a:t>Switching</a:t>
            </a:r>
            <a:r>
              <a:rPr lang="hu-HU" sz="2000" dirty="0" smtClean="0"/>
              <a:t> </a:t>
            </a:r>
            <a:r>
              <a:rPr lang="hu-HU" sz="2000" dirty="0" err="1" smtClean="0"/>
              <a:t>Theory</a:t>
            </a:r>
            <a:r>
              <a:rPr lang="hu-HU" sz="2000" dirty="0" smtClean="0"/>
              <a:t>” (</a:t>
            </a:r>
            <a:r>
              <a:rPr lang="hu-HU" sz="2000" i="1" dirty="0" smtClean="0"/>
              <a:t>J.C.R. </a:t>
            </a:r>
            <a:r>
              <a:rPr lang="hu-HU" sz="2000" i="1" dirty="0" err="1" smtClean="0"/>
              <a:t>Licklider</a:t>
            </a:r>
            <a:r>
              <a:rPr lang="hu-HU" sz="2000" dirty="0" smtClean="0"/>
              <a:t>)</a:t>
            </a:r>
          </a:p>
          <a:p>
            <a:r>
              <a:rPr lang="hu-HU" sz="2000" dirty="0" smtClean="0"/>
              <a:t>1962 –  A „</a:t>
            </a:r>
            <a:r>
              <a:rPr lang="hu-HU" sz="2000" dirty="0" err="1" smtClean="0"/>
              <a:t>Galactic</a:t>
            </a:r>
            <a:r>
              <a:rPr lang="hu-HU" sz="2000" dirty="0" smtClean="0"/>
              <a:t> Network” koncepciója (</a:t>
            </a:r>
            <a:r>
              <a:rPr lang="hu-HU" sz="2000" i="1" dirty="0" smtClean="0"/>
              <a:t>J.C.R. </a:t>
            </a:r>
            <a:r>
              <a:rPr lang="hu-HU" sz="2000" i="1" dirty="0" err="1" smtClean="0"/>
              <a:t>Licklider</a:t>
            </a:r>
            <a:r>
              <a:rPr lang="hu-HU" sz="2000" dirty="0" smtClean="0"/>
              <a:t>)</a:t>
            </a:r>
          </a:p>
          <a:p>
            <a:pPr lvl="1"/>
            <a:r>
              <a:rPr lang="hu-HU" sz="2000" dirty="0" smtClean="0"/>
              <a:t>október – DARPA („</a:t>
            </a:r>
            <a:r>
              <a:rPr lang="hu-HU" sz="2000" b="1" dirty="0" smtClean="0"/>
              <a:t>A</a:t>
            </a:r>
            <a:r>
              <a:rPr lang="hu-HU" sz="2000" i="1" dirty="0" smtClean="0"/>
              <a:t>dvanced</a:t>
            </a:r>
            <a:r>
              <a:rPr lang="hu-HU" sz="2000" b="1" dirty="0" smtClean="0"/>
              <a:t> R</a:t>
            </a:r>
            <a:r>
              <a:rPr lang="hu-HU" sz="2000" i="1" dirty="0" smtClean="0"/>
              <a:t>esearch</a:t>
            </a:r>
            <a:r>
              <a:rPr lang="hu-HU" sz="2000" b="1" dirty="0" smtClean="0"/>
              <a:t> </a:t>
            </a:r>
            <a:r>
              <a:rPr lang="hu-HU" sz="2000" b="1" dirty="0" err="1" smtClean="0"/>
              <a:t>P</a:t>
            </a:r>
            <a:r>
              <a:rPr lang="hu-HU" sz="2000" i="1" dirty="0" err="1" smtClean="0"/>
              <a:t>rojects</a:t>
            </a:r>
            <a:r>
              <a:rPr lang="hu-HU" sz="2000" b="1" dirty="0" smtClean="0"/>
              <a:t> </a:t>
            </a:r>
            <a:r>
              <a:rPr lang="hu-HU" sz="2000" b="1" dirty="0" err="1" smtClean="0"/>
              <a:t>A</a:t>
            </a:r>
            <a:r>
              <a:rPr lang="hu-HU" sz="2000" i="1" dirty="0" err="1" smtClean="0"/>
              <a:t>gency</a:t>
            </a:r>
            <a:r>
              <a:rPr lang="hu-HU" sz="2000" i="1" dirty="0" smtClean="0"/>
              <a:t>”</a:t>
            </a:r>
            <a:r>
              <a:rPr lang="hu-HU" sz="2000" dirty="0" smtClean="0"/>
              <a:t>)</a:t>
            </a:r>
          </a:p>
          <a:p>
            <a:r>
              <a:rPr lang="hu-HU" sz="2000" dirty="0" smtClean="0"/>
              <a:t>1965 – Az Internet első őse (</a:t>
            </a:r>
            <a:r>
              <a:rPr lang="hu-HU" sz="2000" i="1" dirty="0" smtClean="0"/>
              <a:t>Thomas Merrill, </a:t>
            </a:r>
            <a:r>
              <a:rPr lang="hu-HU" sz="2000" i="1" dirty="0" err="1" smtClean="0"/>
              <a:t>Laurence</a:t>
            </a:r>
            <a:r>
              <a:rPr lang="hu-HU" sz="2000" i="1" dirty="0" smtClean="0"/>
              <a:t> G. Roberts</a:t>
            </a:r>
            <a:r>
              <a:rPr lang="hu-HU" sz="2000" dirty="0" smtClean="0"/>
              <a:t>)</a:t>
            </a:r>
          </a:p>
          <a:p>
            <a:r>
              <a:rPr lang="hu-HU" sz="2000" dirty="0" smtClean="0"/>
              <a:t>1967 – ARPANET tervezete</a:t>
            </a:r>
          </a:p>
          <a:p>
            <a:r>
              <a:rPr lang="hu-HU" sz="2000" dirty="0" smtClean="0"/>
              <a:t>1969 – Az “ARPANET” első csomópontja</a:t>
            </a:r>
          </a:p>
          <a:p>
            <a:r>
              <a:rPr lang="hu-HU" sz="2000" dirty="0" smtClean="0"/>
              <a:t>1990 – Az ARPANET megszűnése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366" y="1845734"/>
            <a:ext cx="2317394" cy="425808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Connector 61"/>
          <p:cNvCxnSpPr>
            <a:stCxn id="27" idx="6"/>
            <a:endCxn id="56" idx="2"/>
          </p:cNvCxnSpPr>
          <p:nvPr/>
        </p:nvCxnSpPr>
        <p:spPr>
          <a:xfrm flipV="1">
            <a:off x="4781697" y="4499811"/>
            <a:ext cx="1539181" cy="2405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6" idx="6"/>
            <a:endCxn id="57" idx="2"/>
          </p:cNvCxnSpPr>
          <p:nvPr/>
        </p:nvCxnSpPr>
        <p:spPr>
          <a:xfrm flipV="1">
            <a:off x="4781697" y="3323120"/>
            <a:ext cx="1539181" cy="1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57" idx="4"/>
            <a:endCxn id="56" idx="0"/>
          </p:cNvCxnSpPr>
          <p:nvPr/>
        </p:nvCxnSpPr>
        <p:spPr>
          <a:xfrm>
            <a:off x="6381036" y="3403329"/>
            <a:ext cx="0" cy="101627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ARPANET történeti ábra 1/3</a:t>
            </a:r>
            <a:endParaRPr lang="hu-HU"/>
          </a:p>
        </p:txBody>
      </p:sp>
      <p:sp>
        <p:nvSpPr>
          <p:cNvPr id="4" name="Oval 3"/>
          <p:cNvSpPr/>
          <p:nvPr/>
        </p:nvSpPr>
        <p:spPr>
          <a:xfrm>
            <a:off x="2213811" y="3818022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Oval 4"/>
          <p:cNvSpPr/>
          <p:nvPr/>
        </p:nvSpPr>
        <p:spPr>
          <a:xfrm>
            <a:off x="2616869" y="3242912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Oval 5"/>
          <p:cNvSpPr/>
          <p:nvPr/>
        </p:nvSpPr>
        <p:spPr>
          <a:xfrm>
            <a:off x="3446617" y="3242911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Oval 6"/>
          <p:cNvSpPr/>
          <p:nvPr/>
        </p:nvSpPr>
        <p:spPr>
          <a:xfrm>
            <a:off x="2616868" y="4419601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9" name="Straight Connector 8"/>
          <p:cNvCxnSpPr>
            <a:stCxn id="4" idx="7"/>
            <a:endCxn id="5" idx="3"/>
          </p:cNvCxnSpPr>
          <p:nvPr/>
        </p:nvCxnSpPr>
        <p:spPr>
          <a:xfrm flipV="1">
            <a:off x="2316508" y="3379840"/>
            <a:ext cx="317981" cy="461675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5"/>
            <a:endCxn id="7" idx="1"/>
          </p:cNvCxnSpPr>
          <p:nvPr/>
        </p:nvCxnSpPr>
        <p:spPr>
          <a:xfrm>
            <a:off x="2316507" y="3954949"/>
            <a:ext cx="317981" cy="488144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5" idx="6"/>
            <a:endCxn id="6" idx="2"/>
          </p:cNvCxnSpPr>
          <p:nvPr/>
        </p:nvCxnSpPr>
        <p:spPr>
          <a:xfrm flipV="1">
            <a:off x="2737184" y="3323122"/>
            <a:ext cx="709433" cy="1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7" idx="0"/>
            <a:endCxn id="5" idx="4"/>
          </p:cNvCxnSpPr>
          <p:nvPr/>
        </p:nvCxnSpPr>
        <p:spPr>
          <a:xfrm flipV="1">
            <a:off x="2677026" y="3403332"/>
            <a:ext cx="1" cy="1016268"/>
          </a:xfrm>
          <a:prstGeom prst="line">
            <a:avLst/>
          </a:prstGeom>
          <a:ln w="28575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3446617" y="4419601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Oval 25"/>
          <p:cNvSpPr/>
          <p:nvPr/>
        </p:nvSpPr>
        <p:spPr>
          <a:xfrm>
            <a:off x="4661382" y="3242910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Oval 26"/>
          <p:cNvSpPr/>
          <p:nvPr/>
        </p:nvSpPr>
        <p:spPr>
          <a:xfrm>
            <a:off x="4661382" y="4422005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28" name="Straight Connector 27"/>
          <p:cNvCxnSpPr>
            <a:stCxn id="6" idx="6"/>
            <a:endCxn id="26" idx="2"/>
          </p:cNvCxnSpPr>
          <p:nvPr/>
        </p:nvCxnSpPr>
        <p:spPr>
          <a:xfrm flipV="1">
            <a:off x="3566933" y="3323121"/>
            <a:ext cx="1094449" cy="1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7" idx="6"/>
            <a:endCxn id="25" idx="2"/>
          </p:cNvCxnSpPr>
          <p:nvPr/>
        </p:nvCxnSpPr>
        <p:spPr>
          <a:xfrm>
            <a:off x="2737184" y="4499811"/>
            <a:ext cx="709433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5" idx="6"/>
            <a:endCxn id="27" idx="2"/>
          </p:cNvCxnSpPr>
          <p:nvPr/>
        </p:nvCxnSpPr>
        <p:spPr>
          <a:xfrm>
            <a:off x="3566933" y="4499811"/>
            <a:ext cx="1094449" cy="240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7" idx="0"/>
            <a:endCxn id="26" idx="4"/>
          </p:cNvCxnSpPr>
          <p:nvPr/>
        </p:nvCxnSpPr>
        <p:spPr>
          <a:xfrm flipV="1">
            <a:off x="4721540" y="3403330"/>
            <a:ext cx="0" cy="101867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3446616" y="3831255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42" name="Straight Connector 41"/>
          <p:cNvCxnSpPr>
            <a:stCxn id="6" idx="4"/>
            <a:endCxn id="40" idx="0"/>
          </p:cNvCxnSpPr>
          <p:nvPr/>
        </p:nvCxnSpPr>
        <p:spPr>
          <a:xfrm flipH="1">
            <a:off x="3506775" y="3403332"/>
            <a:ext cx="1" cy="427923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40" idx="4"/>
            <a:endCxn id="25" idx="0"/>
          </p:cNvCxnSpPr>
          <p:nvPr/>
        </p:nvCxnSpPr>
        <p:spPr>
          <a:xfrm>
            <a:off x="3506775" y="3991676"/>
            <a:ext cx="1" cy="427925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4053999" y="3219419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51" name="Straight Connector 50"/>
          <p:cNvCxnSpPr>
            <a:stCxn id="5" idx="5"/>
            <a:endCxn id="25" idx="1"/>
          </p:cNvCxnSpPr>
          <p:nvPr/>
        </p:nvCxnSpPr>
        <p:spPr>
          <a:xfrm>
            <a:off x="2719565" y="3379839"/>
            <a:ext cx="744672" cy="1063254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019926" y="3818022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4" name="Oval 53"/>
          <p:cNvSpPr/>
          <p:nvPr/>
        </p:nvSpPr>
        <p:spPr>
          <a:xfrm>
            <a:off x="5491130" y="3242910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5" name="Oval 54"/>
          <p:cNvSpPr/>
          <p:nvPr/>
        </p:nvSpPr>
        <p:spPr>
          <a:xfrm>
            <a:off x="5491130" y="4419600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6" name="Oval 55"/>
          <p:cNvSpPr/>
          <p:nvPr/>
        </p:nvSpPr>
        <p:spPr>
          <a:xfrm>
            <a:off x="6320878" y="4419600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7" name="Oval 56"/>
          <p:cNvSpPr/>
          <p:nvPr/>
        </p:nvSpPr>
        <p:spPr>
          <a:xfrm>
            <a:off x="6320878" y="3242909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8" name="Oval 57"/>
          <p:cNvSpPr/>
          <p:nvPr/>
        </p:nvSpPr>
        <p:spPr>
          <a:xfrm>
            <a:off x="6313145" y="3831255"/>
            <a:ext cx="120316" cy="160421"/>
          </a:xfrm>
          <a:prstGeom prst="ellipse">
            <a:avLst/>
          </a:prstGeom>
          <a:solidFill>
            <a:schemeClr val="tx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9" name="TextBox 68"/>
          <p:cNvSpPr txBox="1"/>
          <p:nvPr/>
        </p:nvSpPr>
        <p:spPr>
          <a:xfrm>
            <a:off x="1788725" y="3759732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dirty="0" smtClean="0"/>
              <a:t>UCSB</a:t>
            </a:r>
            <a:endParaRPr lang="hu-HU" sz="12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2494790" y="2965615"/>
            <a:ext cx="4203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dirty="0" smtClean="0"/>
              <a:t>SRI</a:t>
            </a:r>
            <a:endParaRPr lang="hu-HU" sz="1200" b="1" dirty="0"/>
          </a:p>
        </p:txBody>
      </p:sp>
      <p:sp>
        <p:nvSpPr>
          <p:cNvPr id="74" name="TextBox 73"/>
          <p:cNvSpPr txBox="1"/>
          <p:nvPr/>
        </p:nvSpPr>
        <p:spPr>
          <a:xfrm>
            <a:off x="2434076" y="4585638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dirty="0" smtClean="0"/>
              <a:t>UCLA</a:t>
            </a:r>
            <a:endParaRPr lang="hu-HU" sz="1200" b="1" dirty="0"/>
          </a:p>
        </p:txBody>
      </p:sp>
      <p:sp>
        <p:nvSpPr>
          <p:cNvPr id="75" name="Rectangle 74"/>
          <p:cNvSpPr/>
          <p:nvPr/>
        </p:nvSpPr>
        <p:spPr>
          <a:xfrm>
            <a:off x="3282313" y="2953665"/>
            <a:ext cx="6097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sz="1400" b="1" smtClean="0"/>
              <a:t>UTAH</a:t>
            </a:r>
            <a:endParaRPr lang="hu-HU" sz="1200" b="1"/>
          </a:p>
        </p:txBody>
      </p:sp>
      <p:sp>
        <p:nvSpPr>
          <p:cNvPr id="80" name="TextBox 79"/>
          <p:cNvSpPr txBox="1"/>
          <p:nvPr/>
        </p:nvSpPr>
        <p:spPr>
          <a:xfrm>
            <a:off x="2648981" y="3771502"/>
            <a:ext cx="5904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STAN</a:t>
            </a:r>
            <a:endParaRPr lang="hu-HU" sz="1200" b="1"/>
          </a:p>
        </p:txBody>
      </p:sp>
      <p:sp>
        <p:nvSpPr>
          <p:cNvPr id="81" name="TextBox 80"/>
          <p:cNvSpPr txBox="1"/>
          <p:nvPr/>
        </p:nvSpPr>
        <p:spPr>
          <a:xfrm>
            <a:off x="3548891" y="3767189"/>
            <a:ext cx="487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SCD</a:t>
            </a:r>
            <a:endParaRPr lang="hu-HU" sz="1200" b="1"/>
          </a:p>
        </p:txBody>
      </p:sp>
      <p:sp>
        <p:nvSpPr>
          <p:cNvPr id="82" name="TextBox 81"/>
          <p:cNvSpPr txBox="1"/>
          <p:nvPr/>
        </p:nvSpPr>
        <p:spPr>
          <a:xfrm>
            <a:off x="3289984" y="4585637"/>
            <a:ext cx="6495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RAND</a:t>
            </a:r>
            <a:endParaRPr lang="hu-HU" sz="1200" b="1"/>
          </a:p>
        </p:txBody>
      </p:sp>
      <p:sp>
        <p:nvSpPr>
          <p:cNvPr id="83" name="TextBox 82"/>
          <p:cNvSpPr txBox="1"/>
          <p:nvPr/>
        </p:nvSpPr>
        <p:spPr>
          <a:xfrm>
            <a:off x="4547538" y="4566587"/>
            <a:ext cx="4972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BBN</a:t>
            </a:r>
            <a:endParaRPr lang="hu-HU" sz="1200" b="1"/>
          </a:p>
        </p:txBody>
      </p:sp>
      <p:sp>
        <p:nvSpPr>
          <p:cNvPr id="84" name="TextBox 83"/>
          <p:cNvSpPr txBox="1"/>
          <p:nvPr/>
        </p:nvSpPr>
        <p:spPr>
          <a:xfrm>
            <a:off x="3812271" y="2963493"/>
            <a:ext cx="8194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ILLINOIS</a:t>
            </a:r>
            <a:endParaRPr lang="hu-HU" sz="1200" b="1"/>
          </a:p>
        </p:txBody>
      </p:sp>
      <p:sp>
        <p:nvSpPr>
          <p:cNvPr id="85" name="TextBox 84"/>
          <p:cNvSpPr txBox="1"/>
          <p:nvPr/>
        </p:nvSpPr>
        <p:spPr>
          <a:xfrm>
            <a:off x="4518130" y="2956175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MIT</a:t>
            </a:r>
            <a:endParaRPr lang="hu-HU" sz="1200" b="1"/>
          </a:p>
        </p:txBody>
      </p:sp>
      <p:sp>
        <p:nvSpPr>
          <p:cNvPr id="86" name="TextBox 85"/>
          <p:cNvSpPr txBox="1"/>
          <p:nvPr/>
        </p:nvSpPr>
        <p:spPr>
          <a:xfrm>
            <a:off x="5334802" y="2947279"/>
            <a:ext cx="86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LINCOLN</a:t>
            </a:r>
            <a:endParaRPr lang="hu-HU" sz="1200" b="1"/>
          </a:p>
        </p:txBody>
      </p:sp>
      <p:sp>
        <p:nvSpPr>
          <p:cNvPr id="87" name="TextBox 86"/>
          <p:cNvSpPr txBox="1"/>
          <p:nvPr/>
        </p:nvSpPr>
        <p:spPr>
          <a:xfrm>
            <a:off x="5203908" y="4585637"/>
            <a:ext cx="959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HARVARD</a:t>
            </a:r>
            <a:endParaRPr lang="hu-HU" sz="1200" b="1"/>
          </a:p>
        </p:txBody>
      </p:sp>
      <p:sp>
        <p:nvSpPr>
          <p:cNvPr id="88" name="TextBox 87"/>
          <p:cNvSpPr txBox="1"/>
          <p:nvPr/>
        </p:nvSpPr>
        <p:spPr>
          <a:xfrm>
            <a:off x="6398849" y="4565003"/>
            <a:ext cx="11633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BURROUGHS</a:t>
            </a:r>
            <a:endParaRPr lang="hu-HU" sz="1200" b="1"/>
          </a:p>
        </p:txBody>
      </p:sp>
      <p:sp>
        <p:nvSpPr>
          <p:cNvPr id="89" name="TextBox 88"/>
          <p:cNvSpPr txBox="1"/>
          <p:nvPr/>
        </p:nvSpPr>
        <p:spPr>
          <a:xfrm>
            <a:off x="6416028" y="3749092"/>
            <a:ext cx="6399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CRAN</a:t>
            </a:r>
            <a:endParaRPr lang="hu-HU" sz="1200" b="1"/>
          </a:p>
        </p:txBody>
      </p:sp>
      <p:sp>
        <p:nvSpPr>
          <p:cNvPr id="90" name="TextBox 89"/>
          <p:cNvSpPr txBox="1"/>
          <p:nvPr/>
        </p:nvSpPr>
        <p:spPr>
          <a:xfrm>
            <a:off x="6398849" y="3013391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b="1" smtClean="0"/>
              <a:t>CASE</a:t>
            </a:r>
            <a:endParaRPr lang="hu-HU" sz="1200" b="1"/>
          </a:p>
        </p:txBody>
      </p:sp>
      <p:sp>
        <p:nvSpPr>
          <p:cNvPr id="91" name="Rectangle 90"/>
          <p:cNvSpPr/>
          <p:nvPr/>
        </p:nvSpPr>
        <p:spPr>
          <a:xfrm>
            <a:off x="7683784" y="1922667"/>
            <a:ext cx="1460215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hu-HU" b="1" dirty="0" smtClean="0">
                <a:solidFill>
                  <a:schemeClr val="bg2"/>
                </a:solidFill>
              </a:rPr>
              <a:t>1969 december</a:t>
            </a:r>
            <a:endParaRPr lang="hu-HU" b="1" dirty="0">
              <a:solidFill>
                <a:schemeClr val="bg2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7683784" y="2549917"/>
            <a:ext cx="1460215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hu-HU" b="1" dirty="0" smtClean="0"/>
              <a:t>1970 július</a:t>
            </a:r>
            <a:endParaRPr lang="hu-HU" b="1" dirty="0"/>
          </a:p>
        </p:txBody>
      </p:sp>
      <p:sp>
        <p:nvSpPr>
          <p:cNvPr id="93" name="Rectangle 92"/>
          <p:cNvSpPr/>
          <p:nvPr/>
        </p:nvSpPr>
        <p:spPr>
          <a:xfrm>
            <a:off x="7683784" y="2927131"/>
            <a:ext cx="1460216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hu-HU" b="1" dirty="0" smtClean="0">
                <a:solidFill>
                  <a:schemeClr val="bg2"/>
                </a:solidFill>
              </a:rPr>
              <a:t>1971 március</a:t>
            </a:r>
            <a:endParaRPr lang="hu-HU" b="1" dirty="0">
              <a:solidFill>
                <a:schemeClr val="bg2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6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2" grpId="0" animBg="1"/>
      <p:bldP spid="9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ARPANET történeti ábra 2/3</a:t>
            </a:r>
            <a:endParaRPr lang="hu-HU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860" y="2213809"/>
            <a:ext cx="5390000" cy="333675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22960" y="1780309"/>
            <a:ext cx="14606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sz="2000" b="1" dirty="0"/>
              <a:t>1972 </a:t>
            </a:r>
            <a:r>
              <a:rPr lang="hu-HU" sz="2000" b="1" dirty="0" smtClean="0"/>
              <a:t>április</a:t>
            </a:r>
            <a:endParaRPr lang="hu-HU" sz="20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6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ARPANET történeti ábra 3/3</a:t>
            </a:r>
            <a:endParaRPr lang="hu-HU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858" y="2281862"/>
            <a:ext cx="5212003" cy="37575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2960" y="1830411"/>
            <a:ext cx="20224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 smtClean="0"/>
              <a:t>1972 szeptember</a:t>
            </a:r>
            <a:endParaRPr lang="hu-HU" sz="20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 smtClean="0"/>
              <a:t>Robert Kahn koncepciója – </a:t>
            </a:r>
            <a:br>
              <a:rPr lang="hu-HU" dirty="0" smtClean="0"/>
            </a:br>
            <a:r>
              <a:rPr lang="hu-HU" dirty="0"/>
              <a:t>	</a:t>
            </a:r>
            <a:r>
              <a:rPr lang="hu-HU" dirty="0" smtClean="0"/>
              <a:t>					DARPA 1972</a:t>
            </a:r>
            <a:endParaRPr lang="hu-H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7543800" cy="4501278"/>
          </a:xfrm>
        </p:spPr>
        <p:txBody>
          <a:bodyPr>
            <a:normAutofit fontScale="92500" lnSpcReduction="10000"/>
          </a:bodyPr>
          <a:lstStyle/>
          <a:p>
            <a:r>
              <a:rPr lang="hu-HU" sz="2000" dirty="0" smtClean="0"/>
              <a:t>Minden (lokális) hálózat autonóm</a:t>
            </a:r>
          </a:p>
          <a:p>
            <a:pPr lvl="1"/>
            <a:r>
              <a:rPr lang="hu-HU" sz="2000" dirty="0" smtClean="0"/>
              <a:t>önállóan dolgozik</a:t>
            </a:r>
          </a:p>
          <a:p>
            <a:pPr lvl="1"/>
            <a:r>
              <a:rPr lang="hu-HU" sz="2000" dirty="0" smtClean="0"/>
              <a:t>nem kell elkülönítve konfigurálni a </a:t>
            </a:r>
            <a:r>
              <a:rPr lang="hu-HU" sz="2000" dirty="0" err="1" smtClean="0"/>
              <a:t>WAN-hoz</a:t>
            </a:r>
            <a:endParaRPr lang="hu-HU" sz="2000" dirty="0" smtClean="0"/>
          </a:p>
          <a:p>
            <a:r>
              <a:rPr lang="hu-HU" sz="2000" dirty="0" smtClean="0"/>
              <a:t>Kommunikáció a „legjobb szándék” (angolul </a:t>
            </a:r>
            <a:r>
              <a:rPr lang="hu-HU" sz="2000" i="1" dirty="0" err="1" smtClean="0"/>
              <a:t>best</a:t>
            </a:r>
            <a:r>
              <a:rPr lang="hu-HU" sz="2000" i="1" dirty="0" smtClean="0"/>
              <a:t> </a:t>
            </a:r>
            <a:r>
              <a:rPr lang="hu-HU" sz="2000" i="1" dirty="0" err="1" smtClean="0"/>
              <a:t>effort</a:t>
            </a:r>
            <a:r>
              <a:rPr lang="hu-HU" sz="2000" dirty="0" smtClean="0"/>
              <a:t>) elv szerint</a:t>
            </a:r>
          </a:p>
          <a:p>
            <a:pPr lvl="1"/>
            <a:r>
              <a:rPr lang="hu-HU" sz="2000" dirty="0" smtClean="0"/>
              <a:t>ha egy csomag nem éri el a célt, akkor törlődik</a:t>
            </a:r>
          </a:p>
          <a:p>
            <a:pPr lvl="1"/>
            <a:r>
              <a:rPr lang="hu-HU" sz="2000" dirty="0"/>
              <a:t>a</a:t>
            </a:r>
            <a:r>
              <a:rPr lang="hu-HU" sz="2000" dirty="0" smtClean="0"/>
              <a:t>z alkalmazás újraküldi ilyen esetekben</a:t>
            </a:r>
          </a:p>
          <a:p>
            <a:r>
              <a:rPr lang="hu-HU" sz="2000" i="1" dirty="0" smtClean="0"/>
              <a:t>„Black </a:t>
            </a:r>
            <a:r>
              <a:rPr lang="hu-HU" sz="2000" i="1" dirty="0" err="1" smtClean="0"/>
              <a:t>box</a:t>
            </a:r>
            <a:r>
              <a:rPr lang="hu-HU" sz="2000" i="1" dirty="0" smtClean="0"/>
              <a:t>”</a:t>
            </a:r>
            <a:r>
              <a:rPr lang="hu-HU" sz="2000" dirty="0" smtClean="0"/>
              <a:t> megközelítés a kapcsolatokhoz</a:t>
            </a:r>
          </a:p>
          <a:p>
            <a:pPr lvl="1"/>
            <a:r>
              <a:rPr lang="hu-HU" sz="2000" dirty="0" smtClean="0"/>
              <a:t>a </a:t>
            </a:r>
            <a:r>
              <a:rPr lang="hu-HU" sz="2000" i="1" dirty="0" smtClean="0"/>
              <a:t>Black </a:t>
            </a:r>
            <a:r>
              <a:rPr lang="hu-HU" sz="2000" i="1" dirty="0" err="1" smtClean="0"/>
              <a:t>Box</a:t>
            </a:r>
            <a:r>
              <a:rPr lang="hu-HU" sz="2000" dirty="0" err="1" smtClean="0"/>
              <a:t>-okat</a:t>
            </a:r>
            <a:r>
              <a:rPr lang="hu-HU" sz="2000" dirty="0" smtClean="0"/>
              <a:t> később </a:t>
            </a:r>
            <a:r>
              <a:rPr lang="hu-HU" sz="2000" i="1" dirty="0" err="1" smtClean="0"/>
              <a:t>Gateway</a:t>
            </a:r>
            <a:r>
              <a:rPr lang="hu-HU" sz="2000" dirty="0" err="1" smtClean="0"/>
              <a:t>-eknek</a:t>
            </a:r>
            <a:r>
              <a:rPr lang="hu-HU" sz="2000" dirty="0" smtClean="0"/>
              <a:t> és </a:t>
            </a:r>
            <a:r>
              <a:rPr lang="hu-HU" sz="2000" i="1" dirty="0" err="1" smtClean="0"/>
              <a:t>Router</a:t>
            </a:r>
            <a:r>
              <a:rPr lang="hu-HU" sz="2000" dirty="0" err="1" smtClean="0"/>
              <a:t>-eknek</a:t>
            </a:r>
            <a:r>
              <a:rPr lang="hu-HU" sz="2000" dirty="0" smtClean="0"/>
              <a:t> keresztelték át</a:t>
            </a:r>
          </a:p>
          <a:p>
            <a:pPr lvl="1"/>
            <a:r>
              <a:rPr lang="hu-HU" sz="2000" dirty="0" smtClean="0"/>
              <a:t>csomaginformációk nem kerülnek megőrzésre</a:t>
            </a:r>
          </a:p>
          <a:p>
            <a:pPr lvl="1"/>
            <a:r>
              <a:rPr lang="hu-HU" sz="2000" dirty="0" smtClean="0"/>
              <a:t>nincs folyam-felügyelet</a:t>
            </a:r>
            <a:endParaRPr lang="hu-HU" sz="2000" dirty="0"/>
          </a:p>
          <a:p>
            <a:r>
              <a:rPr lang="hu-HU" sz="2000" dirty="0" smtClean="0"/>
              <a:t>Nincs globális felügyelet</a:t>
            </a:r>
          </a:p>
          <a:p>
            <a:pPr marL="0" indent="0" algn="r">
              <a:buNone/>
            </a:pPr>
            <a:r>
              <a:rPr lang="hu-HU" sz="2000" b="1" dirty="0" smtClean="0"/>
              <a:t>Ezek az internet alapelvei</a:t>
            </a:r>
            <a:endParaRPr lang="hu-HU" sz="20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Hálózati funkciók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hu-HU" dirty="0" smtClean="0"/>
              <a:t>A hálózatok komponensei</a:t>
            </a:r>
            <a:endParaRPr lang="en-US" dirty="0" smtClean="0"/>
          </a:p>
          <a:p>
            <a:pPr lvl="1"/>
            <a:r>
              <a:rPr lang="hu-HU" dirty="0" smtClean="0"/>
              <a:t>Hálózati technológiák</a:t>
            </a:r>
            <a:endParaRPr lang="en-US" dirty="0" smtClean="0"/>
          </a:p>
          <a:p>
            <a:pPr lvl="2"/>
            <a:r>
              <a:rPr lang="en-US" dirty="0" smtClean="0"/>
              <a:t>Ethernet, </a:t>
            </a:r>
            <a:r>
              <a:rPr lang="en-US" dirty="0" err="1" smtClean="0"/>
              <a:t>Wifi</a:t>
            </a:r>
            <a:r>
              <a:rPr lang="en-US" dirty="0" smtClean="0"/>
              <a:t>, Bluetooth, Fiber Optic, Cable Modem, DSL</a:t>
            </a:r>
          </a:p>
          <a:p>
            <a:pPr lvl="1"/>
            <a:r>
              <a:rPr lang="hu-HU" dirty="0" smtClean="0"/>
              <a:t>Hálózat típusok</a:t>
            </a:r>
            <a:endParaRPr lang="en-US" dirty="0" smtClean="0"/>
          </a:p>
          <a:p>
            <a:pPr lvl="2"/>
            <a:r>
              <a:rPr lang="hu-HU" dirty="0" smtClean="0"/>
              <a:t>Áramkör kapcsolt (</a:t>
            </a:r>
            <a:r>
              <a:rPr lang="en-US" dirty="0" smtClean="0"/>
              <a:t>Circuit switch</a:t>
            </a:r>
            <a:r>
              <a:rPr lang="hu-HU" dirty="0" smtClean="0"/>
              <a:t>)</a:t>
            </a:r>
            <a:r>
              <a:rPr lang="en-US" dirty="0" smtClean="0"/>
              <a:t>, </a:t>
            </a:r>
            <a:r>
              <a:rPr lang="hu-HU" dirty="0" smtClean="0"/>
              <a:t>Csomag kapcsolt (</a:t>
            </a:r>
            <a:r>
              <a:rPr lang="en-US" dirty="0" smtClean="0"/>
              <a:t>packet switch</a:t>
            </a:r>
            <a:r>
              <a:rPr lang="hu-HU" dirty="0" smtClean="0"/>
              <a:t>)</a:t>
            </a:r>
            <a:endParaRPr lang="en-US" dirty="0" smtClean="0"/>
          </a:p>
          <a:p>
            <a:pPr lvl="2"/>
            <a:r>
              <a:rPr lang="hu-HU" dirty="0" smtClean="0"/>
              <a:t>Vezetékes (</a:t>
            </a:r>
            <a:r>
              <a:rPr lang="en-US" dirty="0" smtClean="0"/>
              <a:t>Wired</a:t>
            </a:r>
            <a:r>
              <a:rPr lang="hu-HU" dirty="0" smtClean="0"/>
              <a:t>)</a:t>
            </a:r>
            <a:r>
              <a:rPr lang="en-US" dirty="0" smtClean="0"/>
              <a:t>, </a:t>
            </a:r>
            <a:r>
              <a:rPr lang="hu-HU" dirty="0"/>
              <a:t>V</a:t>
            </a:r>
            <a:r>
              <a:rPr lang="hu-HU" dirty="0" smtClean="0"/>
              <a:t>ezeték nélküli (</a:t>
            </a:r>
            <a:r>
              <a:rPr lang="en-US" dirty="0" smtClean="0"/>
              <a:t>Wireless</a:t>
            </a:r>
            <a:r>
              <a:rPr lang="hu-HU" dirty="0" smtClean="0"/>
              <a:t>)</a:t>
            </a:r>
            <a:r>
              <a:rPr lang="en-US" dirty="0" smtClean="0"/>
              <a:t>, </a:t>
            </a:r>
            <a:r>
              <a:rPr lang="hu-HU" dirty="0" smtClean="0"/>
              <a:t>Optikai, Műholdas</a:t>
            </a:r>
            <a:endParaRPr lang="en-US" dirty="0" smtClean="0"/>
          </a:p>
          <a:p>
            <a:pPr lvl="1"/>
            <a:r>
              <a:rPr lang="hu-HU" dirty="0" smtClean="0"/>
              <a:t>Alkalmazások</a:t>
            </a:r>
            <a:endParaRPr lang="en-US" dirty="0" smtClean="0"/>
          </a:p>
          <a:p>
            <a:pPr lvl="2"/>
            <a:r>
              <a:rPr lang="en-US" dirty="0" smtClean="0"/>
              <a:t>Email, Web (HTTP), FTP, </a:t>
            </a:r>
            <a:r>
              <a:rPr lang="en-US" dirty="0" err="1" smtClean="0"/>
              <a:t>BitTorrent</a:t>
            </a:r>
            <a:r>
              <a:rPr lang="en-US" dirty="0" smtClean="0"/>
              <a:t>, VoIP</a:t>
            </a:r>
          </a:p>
          <a:p>
            <a:pPr marL="685800" lvl="2" indent="0">
              <a:buNone/>
            </a:pPr>
            <a:endParaRPr lang="en-US" dirty="0" smtClean="0"/>
          </a:p>
          <a:p>
            <a:r>
              <a:rPr lang="hu-HU" dirty="0" smtClean="0"/>
              <a:t>Hogyan érhető el, hogy ezek képesek legyenek együttműködni?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72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549388" y="2674950"/>
            <a:ext cx="0" cy="252484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548471" y="2674950"/>
            <a:ext cx="1924805" cy="263402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549388" y="2674927"/>
            <a:ext cx="3847777" cy="252487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549388" y="2674927"/>
            <a:ext cx="5840056" cy="2634052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3439517" y="2788754"/>
            <a:ext cx="0" cy="25202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1548471" y="2788754"/>
            <a:ext cx="1891047" cy="241104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3451176" y="2788754"/>
            <a:ext cx="1945989" cy="241104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>
            <a:off x="5397165" y="2788754"/>
            <a:ext cx="1" cy="241104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7411849" y="2788754"/>
            <a:ext cx="0" cy="256344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439517" y="2788754"/>
            <a:ext cx="3949927" cy="25202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>
            <a:off x="1549388" y="2788754"/>
            <a:ext cx="3847777" cy="241104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3473276" y="2788754"/>
            <a:ext cx="1923889" cy="25202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5397166" y="2788754"/>
            <a:ext cx="1992277" cy="25202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1549388" y="2788754"/>
            <a:ext cx="5862461" cy="241104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H="1">
            <a:off x="5414480" y="2788754"/>
            <a:ext cx="1974963" cy="241104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3473276" y="2788754"/>
            <a:ext cx="3938573" cy="25202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Probléma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1027" name="Picture 3" descr="C:\Users\t0ph3r\Documents\CS 4700\assets\Chrome-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955" y="2053432"/>
            <a:ext cx="1243037" cy="124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t0ph3r\Documents\CS 4700\assets\Thunderbird-300x30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290" y="2075042"/>
            <a:ext cx="1199771" cy="1199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C:\Users\t0ph3r\Documents\CS 4700\assets\utorrent-replacement-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624" y="2053387"/>
            <a:ext cx="1243082" cy="124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55737" y="1613377"/>
            <a:ext cx="785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Web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036637" y="1613377"/>
            <a:ext cx="829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Email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745385" y="1613377"/>
            <a:ext cx="1303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 smtClean="0"/>
              <a:t>Bittorrent</a:t>
            </a:r>
            <a:endParaRPr lang="en-US" dirty="0"/>
          </a:p>
        </p:txBody>
      </p:sp>
      <p:pic>
        <p:nvPicPr>
          <p:cNvPr id="1036" name="Picture 12" descr="C:\Users\t0ph3r\Documents\CS 4700\assets\Ethernet-Cable-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17" y="4904168"/>
            <a:ext cx="1363709" cy="136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C:\Users\t0ph3r\Documents\CS 4700\assets\wifi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3" r="12076"/>
          <a:stretch/>
        </p:blipFill>
        <p:spPr bwMode="auto">
          <a:xfrm>
            <a:off x="2673935" y="4904168"/>
            <a:ext cx="1554480" cy="150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C:\Users\t0ph3r\Documents\CS 4700\assets\bluetooth-icon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9578" y="4904168"/>
            <a:ext cx="1355176" cy="135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963458" y="6229781"/>
            <a:ext cx="1171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Ethernet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900382" y="6229781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802.11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745385" y="6229781"/>
            <a:ext cx="1303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Bluetooth</a:t>
            </a:r>
            <a:endParaRPr lang="en-US" dirty="0"/>
          </a:p>
        </p:txBody>
      </p:sp>
      <p:pic>
        <p:nvPicPr>
          <p:cNvPr id="1039" name="Picture 15" descr="C:\Users\t0ph3r\Documents\CS 4700\assets\skyp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661" y="2000739"/>
            <a:ext cx="1348376" cy="134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7025818" y="1613377"/>
            <a:ext cx="727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VoIP</a:t>
            </a:r>
            <a:endParaRPr lang="en-US" dirty="0"/>
          </a:p>
        </p:txBody>
      </p:sp>
      <p:pic>
        <p:nvPicPr>
          <p:cNvPr id="1040" name="Picture 16" descr="C:\Users\t0ph3r\Documents\CS 4700\assets\atticon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005" y="4974139"/>
            <a:ext cx="1631688" cy="122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6822622" y="6249743"/>
            <a:ext cx="1133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Cellular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150128" y="3123663"/>
            <a:ext cx="8843749" cy="2056160"/>
            <a:chOff x="414979" y="3333624"/>
            <a:chExt cx="8263530" cy="1523216"/>
          </a:xfrm>
        </p:grpSpPr>
        <p:sp>
          <p:nvSpPr>
            <p:cNvPr id="80" name="Rectangle 79"/>
            <p:cNvSpPr/>
            <p:nvPr/>
          </p:nvSpPr>
          <p:spPr>
            <a:xfrm>
              <a:off x="414979" y="3333624"/>
              <a:ext cx="8263530" cy="1523216"/>
            </a:xfrm>
            <a:prstGeom prst="rect">
              <a:avLst/>
            </a:prstGeom>
            <a:ln w="571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Content Placeholder 2"/>
            <p:cNvSpPr txBox="1">
              <a:spLocks/>
            </p:cNvSpPr>
            <p:nvPr/>
          </p:nvSpPr>
          <p:spPr>
            <a:xfrm>
              <a:off x="514376" y="3496212"/>
              <a:ext cx="8118848" cy="12083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lIns="91440" tIns="45720" rIns="91440" bIns="45720" rtlCol="0">
              <a:normAutofit fontScale="92500"/>
            </a:bodyPr>
            <a:lstStyle>
              <a:lvl1pPr marL="3429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40080" indent="-22860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05840" indent="-22860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80160" indent="-22860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54480" indent="-228600" algn="l" defTabSz="914400" rtl="0" eaLnBrk="1" latinLnBrk="0" hangingPunct="1">
                <a:spcBef>
                  <a:spcPct val="20000"/>
                </a:spcBef>
                <a:buClr>
                  <a:schemeClr val="accent5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3736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20240" indent="-18288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03120" indent="-18288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286000" indent="-18288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Clr>
                  <a:schemeClr val="bg1"/>
                </a:buClr>
              </a:pPr>
              <a:r>
                <a:rPr lang="hu-HU" sz="2800" dirty="0" smtClean="0">
                  <a:solidFill>
                    <a:schemeClr val="bg1"/>
                  </a:solidFill>
                </a:rPr>
                <a:t>Ha ez lenne a valóság, akkor ez egy rémálom lenne</a:t>
              </a:r>
              <a:endParaRPr lang="en-US" sz="2800" dirty="0" smtClean="0">
                <a:solidFill>
                  <a:schemeClr val="bg1"/>
                </a:solidFill>
              </a:endParaRPr>
            </a:p>
            <a:p>
              <a:pPr>
                <a:buClr>
                  <a:schemeClr val="bg1"/>
                </a:buClr>
              </a:pPr>
              <a:r>
                <a:rPr lang="hu-HU" sz="2800" dirty="0" smtClean="0">
                  <a:solidFill>
                    <a:schemeClr val="bg1"/>
                  </a:solidFill>
                </a:rPr>
                <a:t>Új alkalmazások és médiumok bevezetése költséges lenne</a:t>
              </a:r>
              <a:endParaRPr lang="en-US" sz="2800" dirty="0" smtClean="0">
                <a:solidFill>
                  <a:schemeClr val="bg1"/>
                </a:solidFill>
              </a:endParaRPr>
            </a:p>
            <a:p>
              <a:pPr>
                <a:buClr>
                  <a:schemeClr val="bg1"/>
                </a:buClr>
              </a:pPr>
              <a:r>
                <a:rPr lang="hu-HU" sz="2800" dirty="0" smtClean="0">
                  <a:solidFill>
                    <a:schemeClr val="bg1"/>
                  </a:solidFill>
                </a:rPr>
                <a:t>Korlátozott növekedés és elterjedés</a:t>
              </a:r>
              <a:endParaRPr lang="en-US" sz="2800" dirty="0" smtClean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563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"/>
                            </p:stCondLst>
                            <p:childTnLst>
                              <p:par>
                                <p:cTn id="1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00"/>
                            </p:stCondLst>
                            <p:childTnLst>
                              <p:par>
                                <p:cTn id="1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500"/>
                            </p:stCondLst>
                            <p:childTnLst>
                              <p:par>
                                <p:cTn id="1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000"/>
                            </p:stCondLst>
                            <p:childTnLst>
                              <p:par>
                                <p:cTn id="1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500"/>
                            </p:stCondLst>
                            <p:childTnLst>
                              <p:par>
                                <p:cTn id="1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6" grpId="0"/>
      <p:bldP spid="17" grpId="0"/>
      <p:bldP spid="21" grpId="0"/>
      <p:bldP spid="22" grpId="0"/>
      <p:bldP spid="23" grpId="0"/>
      <p:bldP spid="25" grpId="0"/>
      <p:bldP spid="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Mi értelme ennek a tárgynak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52400" y="1600200"/>
            <a:ext cx="8839200" cy="5257800"/>
          </a:xfrm>
        </p:spPr>
        <p:txBody>
          <a:bodyPr>
            <a:normAutofit/>
          </a:bodyPr>
          <a:lstStyle/>
          <a:p>
            <a:r>
              <a:rPr lang="hu-HU" dirty="0" smtClean="0"/>
              <a:t>Hányan nézték meg az</a:t>
            </a:r>
            <a:r>
              <a:rPr lang="en-US" dirty="0" smtClean="0"/>
              <a:t> e-mail</a:t>
            </a:r>
            <a:r>
              <a:rPr lang="hu-HU" dirty="0" err="1" smtClean="0"/>
              <a:t>jeiket</a:t>
            </a:r>
            <a:r>
              <a:rPr lang="en-US" dirty="0" smtClean="0"/>
              <a:t>, FB</a:t>
            </a:r>
            <a:r>
              <a:rPr lang="hu-HU" dirty="0" err="1" smtClean="0"/>
              <a:t>-ot</a:t>
            </a:r>
            <a:r>
              <a:rPr lang="en-US" dirty="0" smtClean="0"/>
              <a:t>,</a:t>
            </a:r>
            <a:r>
              <a:rPr lang="hu-HU" dirty="0" smtClean="0"/>
              <a:t> </a:t>
            </a:r>
            <a:r>
              <a:rPr lang="hu-HU" dirty="0" err="1" smtClean="0"/>
              <a:t>Twittert</a:t>
            </a:r>
            <a:r>
              <a:rPr lang="hu-HU" dirty="0" smtClean="0"/>
              <a:t>…</a:t>
            </a:r>
            <a:endParaRPr lang="en-US" dirty="0" smtClean="0"/>
          </a:p>
          <a:p>
            <a:pPr lvl="1"/>
            <a:r>
              <a:rPr lang="hu-HU" dirty="0"/>
              <a:t>m</a:t>
            </a:r>
            <a:r>
              <a:rPr lang="hu-HU" dirty="0" smtClean="0"/>
              <a:t>a</a:t>
            </a:r>
            <a:r>
              <a:rPr lang="en-US" dirty="0" smtClean="0"/>
              <a:t>?</a:t>
            </a:r>
          </a:p>
          <a:p>
            <a:pPr lvl="1"/>
            <a:r>
              <a:rPr lang="hu-HU" dirty="0"/>
              <a:t>a</a:t>
            </a:r>
            <a:r>
              <a:rPr lang="hu-HU" dirty="0" smtClean="0"/>
              <a:t>z elmúlt órában</a:t>
            </a:r>
            <a:r>
              <a:rPr lang="en-US" dirty="0" smtClean="0"/>
              <a:t>?</a:t>
            </a:r>
          </a:p>
          <a:p>
            <a:pPr lvl="1"/>
            <a:r>
              <a:rPr lang="hu-HU" dirty="0"/>
              <a:t>a</a:t>
            </a:r>
            <a:r>
              <a:rPr lang="hu-HU" dirty="0" smtClean="0"/>
              <a:t>mióta elkezdtem beszélni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885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/>
          <p:nvPr/>
        </p:nvCxnSpPr>
        <p:spPr>
          <a:xfrm>
            <a:off x="1548470" y="2889453"/>
            <a:ext cx="0" cy="2446822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7308390" y="2989072"/>
            <a:ext cx="0" cy="2446822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548470" y="5336276"/>
            <a:ext cx="5759920" cy="1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További problémák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30</a:t>
            </a:fld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896690" y="1827902"/>
            <a:ext cx="1303562" cy="1683092"/>
            <a:chOff x="896690" y="1978030"/>
            <a:chExt cx="1303562" cy="1683092"/>
          </a:xfrm>
        </p:grpSpPr>
        <p:pic>
          <p:nvPicPr>
            <p:cNvPr id="5" name="Picture 11" descr="C:\Users\t0ph3r\Documents\CS 4700\assets\utorrent-replacement-icon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6929" y="2418040"/>
              <a:ext cx="1243082" cy="12430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896690" y="1978030"/>
              <a:ext cx="130356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err="1" smtClean="0"/>
                <a:t>Bittorrent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866617" y="4754040"/>
            <a:ext cx="1363709" cy="1787278"/>
            <a:chOff x="866617" y="4904168"/>
            <a:chExt cx="1363709" cy="1787278"/>
          </a:xfrm>
        </p:grpSpPr>
        <p:pic>
          <p:nvPicPr>
            <p:cNvPr id="7" name="Picture 12" descr="C:\Users\t0ph3r\Documents\CS 4700\assets\Ethernet-Cable-icon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6617" y="4904168"/>
              <a:ext cx="1363709" cy="13637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963458" y="6229781"/>
              <a:ext cx="1171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Ethernet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549899" y="4658504"/>
            <a:ext cx="1554480" cy="1787278"/>
            <a:chOff x="6549899" y="4832994"/>
            <a:chExt cx="1554480" cy="1787278"/>
          </a:xfrm>
        </p:grpSpPr>
        <p:pic>
          <p:nvPicPr>
            <p:cNvPr id="8" name="Picture 13" descr="C:\Users\t0ph3r\Documents\CS 4700\assets\wifi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933" r="12076"/>
            <a:stretch/>
          </p:blipFill>
          <p:spPr bwMode="auto">
            <a:xfrm>
              <a:off x="6549899" y="4832994"/>
              <a:ext cx="1554480" cy="1506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6776346" y="6158607"/>
              <a:ext cx="11015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802.11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675358" y="1827902"/>
            <a:ext cx="1303562" cy="1683092"/>
            <a:chOff x="6519660" y="2130430"/>
            <a:chExt cx="1303562" cy="1683092"/>
          </a:xfrm>
        </p:grpSpPr>
        <p:pic>
          <p:nvPicPr>
            <p:cNvPr id="11" name="Picture 11" descr="C:\Users\t0ph3r\Documents\CS 4700\assets\utorrent-replacement-icon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49899" y="2570440"/>
              <a:ext cx="1243082" cy="12430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6519660" y="2130430"/>
              <a:ext cx="130356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err="1" smtClean="0"/>
                <a:t>Bittorrent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 flipH="1">
            <a:off x="2562225" y="3230785"/>
            <a:ext cx="3776608" cy="1384995"/>
            <a:chOff x="1219200" y="4876799"/>
            <a:chExt cx="5181605" cy="1396446"/>
          </a:xfrm>
        </p:grpSpPr>
        <p:sp>
          <p:nvSpPr>
            <p:cNvPr id="28" name="Rectangular Callout 27"/>
            <p:cNvSpPr/>
            <p:nvPr/>
          </p:nvSpPr>
          <p:spPr>
            <a:xfrm>
              <a:off x="1219200" y="4876799"/>
              <a:ext cx="5181601" cy="1384995"/>
            </a:xfrm>
            <a:prstGeom prst="wedgeRectCallout">
              <a:avLst>
                <a:gd name="adj1" fmla="val -33822"/>
                <a:gd name="adj2" fmla="val 92456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219204" y="4876799"/>
              <a:ext cx="5181601" cy="1396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hu-HU" sz="2800" kern="0" dirty="0" smtClean="0">
                  <a:solidFill>
                    <a:sysClr val="window" lastClr="FFFFFF"/>
                  </a:solidFill>
                </a:rPr>
                <a:t>Az alkalmazási végpontok eltérő médiumot használhatnak</a:t>
              </a:r>
              <a:endPara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3891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/>
          <p:cNvCxnSpPr>
            <a:stCxn id="40" idx="2"/>
          </p:cNvCxnSpPr>
          <p:nvPr/>
        </p:nvCxnSpPr>
        <p:spPr>
          <a:xfrm>
            <a:off x="4585029" y="4544704"/>
            <a:ext cx="2741095" cy="85980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Megoldás</a:t>
            </a:r>
            <a:r>
              <a:rPr lang="en-US" dirty="0" smtClean="0"/>
              <a:t>: </a:t>
            </a:r>
            <a:r>
              <a:rPr lang="hu-HU" dirty="0" smtClean="0"/>
              <a:t>használjunk </a:t>
            </a:r>
            <a:r>
              <a:rPr lang="hu-HU" dirty="0" err="1" smtClean="0"/>
              <a:t>kerülőútat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31</a:t>
            </a:fld>
            <a:endParaRPr lang="en-US" dirty="0"/>
          </a:p>
        </p:txBody>
      </p:sp>
      <p:cxnSp>
        <p:nvCxnSpPr>
          <p:cNvPr id="5" name="Straight Connector 4"/>
          <p:cNvCxnSpPr>
            <a:endCxn id="40" idx="0"/>
          </p:cNvCxnSpPr>
          <p:nvPr/>
        </p:nvCxnSpPr>
        <p:spPr>
          <a:xfrm>
            <a:off x="1462746" y="2906973"/>
            <a:ext cx="3122283" cy="69603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endCxn id="40" idx="0"/>
          </p:cNvCxnSpPr>
          <p:nvPr/>
        </p:nvCxnSpPr>
        <p:spPr>
          <a:xfrm>
            <a:off x="3365450" y="2788754"/>
            <a:ext cx="1219579" cy="81425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0" idx="2"/>
          </p:cNvCxnSpPr>
          <p:nvPr/>
        </p:nvCxnSpPr>
        <p:spPr>
          <a:xfrm flipH="1">
            <a:off x="1463663" y="4544704"/>
            <a:ext cx="3121366" cy="76427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endCxn id="40" idx="0"/>
          </p:cNvCxnSpPr>
          <p:nvPr/>
        </p:nvCxnSpPr>
        <p:spPr>
          <a:xfrm flipH="1">
            <a:off x="4585029" y="2788754"/>
            <a:ext cx="726412" cy="81425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40" idx="0"/>
          </p:cNvCxnSpPr>
          <p:nvPr/>
        </p:nvCxnSpPr>
        <p:spPr>
          <a:xfrm flipH="1">
            <a:off x="4585029" y="2788754"/>
            <a:ext cx="2741096" cy="81425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0" idx="2"/>
          </p:cNvCxnSpPr>
          <p:nvPr/>
        </p:nvCxnSpPr>
        <p:spPr>
          <a:xfrm flipH="1">
            <a:off x="3365451" y="4544704"/>
            <a:ext cx="1219578" cy="85980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40" idx="2"/>
          </p:cNvCxnSpPr>
          <p:nvPr/>
        </p:nvCxnSpPr>
        <p:spPr>
          <a:xfrm>
            <a:off x="4585029" y="4544704"/>
            <a:ext cx="726412" cy="76427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3" descr="C:\Users\t0ph3r\Documents\CS 4700\assets\Chrome-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955" y="2018645"/>
            <a:ext cx="1243037" cy="124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C:\Users\t0ph3r\Documents\CS 4700\assets\Thunderbird-300x30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290" y="2040255"/>
            <a:ext cx="1199771" cy="1199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1" descr="C:\Users\t0ph3r\Documents\CS 4700\assets\utorrent-replacement-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624" y="2018600"/>
            <a:ext cx="1243082" cy="124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1155737" y="1545137"/>
            <a:ext cx="785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Web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036637" y="1545137"/>
            <a:ext cx="829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Email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745385" y="1545137"/>
            <a:ext cx="1303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 smtClean="0"/>
              <a:t>Bittorrent</a:t>
            </a:r>
            <a:endParaRPr lang="en-US" dirty="0"/>
          </a:p>
        </p:txBody>
      </p:sp>
      <p:pic>
        <p:nvPicPr>
          <p:cNvPr id="27" name="Picture 12" descr="C:\Users\t0ph3r\Documents\CS 4700\assets\Ethernet-Cable-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17" y="4958760"/>
            <a:ext cx="1363709" cy="136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3" descr="C:\Users\t0ph3r\Documents\CS 4700\assets\wifi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3" r="12076"/>
          <a:stretch/>
        </p:blipFill>
        <p:spPr bwMode="auto">
          <a:xfrm>
            <a:off x="2673935" y="4958760"/>
            <a:ext cx="1554480" cy="150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4" descr="C:\Users\t0ph3r\Documents\CS 4700\assets\bluetooth-icon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9578" y="4958760"/>
            <a:ext cx="1355176" cy="135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/>
          <p:cNvSpPr txBox="1"/>
          <p:nvPr/>
        </p:nvSpPr>
        <p:spPr>
          <a:xfrm>
            <a:off x="963458" y="6284373"/>
            <a:ext cx="1171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Ethernet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00382" y="6284373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802.11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745385" y="6284373"/>
            <a:ext cx="1303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Bluetooth</a:t>
            </a:r>
            <a:endParaRPr lang="en-US" dirty="0"/>
          </a:p>
        </p:txBody>
      </p:sp>
      <p:pic>
        <p:nvPicPr>
          <p:cNvPr id="33" name="Picture 15" descr="C:\Users\t0ph3r\Documents\CS 4700\assets\skyp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661" y="1932499"/>
            <a:ext cx="1348376" cy="134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7025818" y="1545137"/>
            <a:ext cx="727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VoIP</a:t>
            </a:r>
            <a:endParaRPr lang="en-US" dirty="0"/>
          </a:p>
        </p:txBody>
      </p:sp>
      <p:pic>
        <p:nvPicPr>
          <p:cNvPr id="35" name="Picture 16" descr="C:\Users\t0ph3r\Documents\CS 4700\assets\atticon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005" y="5028731"/>
            <a:ext cx="1631688" cy="122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6822622" y="6304335"/>
            <a:ext cx="1133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Cellular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299516" y="3603009"/>
            <a:ext cx="6571026" cy="941695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200" dirty="0" smtClean="0"/>
              <a:t>Mágikus Hálózati Absztrakciós Réteg</a:t>
            </a:r>
            <a:endParaRPr lang="en-US" sz="3200" dirty="0"/>
          </a:p>
        </p:txBody>
      </p:sp>
      <p:grpSp>
        <p:nvGrpSpPr>
          <p:cNvPr id="76" name="Group 75"/>
          <p:cNvGrpSpPr/>
          <p:nvPr/>
        </p:nvGrpSpPr>
        <p:grpSpPr>
          <a:xfrm>
            <a:off x="774087" y="3261682"/>
            <a:ext cx="7453606" cy="1578530"/>
            <a:chOff x="414979" y="3333624"/>
            <a:chExt cx="8263530" cy="1523216"/>
          </a:xfrm>
        </p:grpSpPr>
        <p:sp>
          <p:nvSpPr>
            <p:cNvPr id="77" name="Rectangle 76"/>
            <p:cNvSpPr/>
            <p:nvPr/>
          </p:nvSpPr>
          <p:spPr>
            <a:xfrm>
              <a:off x="414979" y="3333624"/>
              <a:ext cx="8263530" cy="1523216"/>
            </a:xfrm>
            <a:prstGeom prst="rect">
              <a:avLst/>
            </a:prstGeom>
            <a:ln w="571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Content Placeholder 2"/>
            <p:cNvSpPr txBox="1">
              <a:spLocks/>
            </p:cNvSpPr>
            <p:nvPr/>
          </p:nvSpPr>
          <p:spPr>
            <a:xfrm>
              <a:off x="514376" y="3496212"/>
              <a:ext cx="8118848" cy="13606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lIns="91440" tIns="45720" rIns="91440" bIns="45720" rtlCol="0">
              <a:normAutofit fontScale="85000" lnSpcReduction="10000"/>
            </a:bodyPr>
            <a:lstStyle>
              <a:lvl1pPr marL="3429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40080" indent="-22860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05840" indent="-22860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80160" indent="-22860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54480" indent="-228600" algn="l" defTabSz="914400" rtl="0" eaLnBrk="1" latinLnBrk="0" hangingPunct="1">
                <a:spcBef>
                  <a:spcPct val="20000"/>
                </a:spcBef>
                <a:buClr>
                  <a:schemeClr val="accent5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3736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20240" indent="-18288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03120" indent="-18288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286000" indent="-18288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Clr>
                  <a:schemeClr val="bg1"/>
                </a:buClr>
              </a:pPr>
              <a:r>
                <a:rPr lang="en-US" sz="3200" dirty="0" smtClean="0">
                  <a:solidFill>
                    <a:schemeClr val="bg1"/>
                  </a:solidFill>
                </a:rPr>
                <a:t>O(1) </a:t>
              </a:r>
              <a:r>
                <a:rPr lang="hu-HU" sz="3200" dirty="0" smtClean="0">
                  <a:solidFill>
                    <a:schemeClr val="bg1"/>
                  </a:solidFill>
                </a:rPr>
                <a:t>munkával új </a:t>
              </a:r>
              <a:r>
                <a:rPr lang="hu-HU" sz="3200" dirty="0" err="1" smtClean="0">
                  <a:solidFill>
                    <a:schemeClr val="bg1"/>
                  </a:solidFill>
                </a:rPr>
                <a:t>app</a:t>
              </a:r>
              <a:r>
                <a:rPr lang="hu-HU" sz="3200" dirty="0" smtClean="0">
                  <a:solidFill>
                    <a:schemeClr val="bg1"/>
                  </a:solidFill>
                </a:rPr>
                <a:t> vagy médium vezethető be</a:t>
              </a:r>
              <a:endParaRPr lang="en-US" sz="3200" dirty="0" smtClean="0">
                <a:solidFill>
                  <a:schemeClr val="bg1"/>
                </a:solidFill>
              </a:endParaRPr>
            </a:p>
            <a:p>
              <a:pPr>
                <a:buClr>
                  <a:schemeClr val="bg1"/>
                </a:buClr>
              </a:pPr>
              <a:r>
                <a:rPr lang="hu-HU" sz="3200" dirty="0" smtClean="0">
                  <a:solidFill>
                    <a:schemeClr val="bg1"/>
                  </a:solidFill>
                </a:rPr>
                <a:t>Csupán néhány megszorítás új technológiák esetén</a:t>
              </a:r>
              <a:endParaRPr lang="en-US" sz="3200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 flipH="1">
            <a:off x="3690340" y="2542515"/>
            <a:ext cx="1018985" cy="686819"/>
            <a:chOff x="1219200" y="4876799"/>
            <a:chExt cx="5181605" cy="1384995"/>
          </a:xfrm>
        </p:grpSpPr>
        <p:sp>
          <p:nvSpPr>
            <p:cNvPr id="80" name="Rectangular Callout 79"/>
            <p:cNvSpPr/>
            <p:nvPr/>
          </p:nvSpPr>
          <p:spPr>
            <a:xfrm>
              <a:off x="1219200" y="4876799"/>
              <a:ext cx="5181601" cy="1384995"/>
            </a:xfrm>
            <a:prstGeom prst="wedgeRectCallout">
              <a:avLst>
                <a:gd name="adj1" fmla="val -33822"/>
                <a:gd name="adj2" fmla="val 92456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219205" y="5041929"/>
              <a:ext cx="5181600" cy="5275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kern="0" dirty="0" smtClean="0">
                  <a:solidFill>
                    <a:sysClr val="window" lastClr="FFFFFF"/>
                  </a:solidFill>
                </a:rPr>
                <a:t>API</a:t>
              </a:r>
              <a:endPara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 flipH="1">
            <a:off x="790023" y="4028438"/>
            <a:ext cx="1018985" cy="686819"/>
            <a:chOff x="1219200" y="4876799"/>
            <a:chExt cx="5181605" cy="1384995"/>
          </a:xfrm>
        </p:grpSpPr>
        <p:sp>
          <p:nvSpPr>
            <p:cNvPr id="83" name="Rectangular Callout 82"/>
            <p:cNvSpPr/>
            <p:nvPr/>
          </p:nvSpPr>
          <p:spPr>
            <a:xfrm>
              <a:off x="1219200" y="4876799"/>
              <a:ext cx="5181600" cy="1384995"/>
            </a:xfrm>
            <a:prstGeom prst="wedgeRectCallout">
              <a:avLst>
                <a:gd name="adj1" fmla="val -32483"/>
                <a:gd name="adj2" fmla="val 96430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219205" y="5041929"/>
              <a:ext cx="5181600" cy="1055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kern="0" noProof="0" dirty="0" smtClean="0">
                  <a:solidFill>
                    <a:sysClr val="window" lastClr="FFFFFF"/>
                  </a:solidFill>
                </a:rPr>
                <a:t>API</a:t>
              </a:r>
              <a:endPara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 flipH="1">
            <a:off x="2682231" y="4201294"/>
            <a:ext cx="1018985" cy="686819"/>
            <a:chOff x="1219200" y="4876799"/>
            <a:chExt cx="5181605" cy="1384995"/>
          </a:xfrm>
        </p:grpSpPr>
        <p:sp>
          <p:nvSpPr>
            <p:cNvPr id="86" name="Rectangular Callout 85"/>
            <p:cNvSpPr/>
            <p:nvPr/>
          </p:nvSpPr>
          <p:spPr>
            <a:xfrm>
              <a:off x="1219200" y="4876799"/>
              <a:ext cx="5181600" cy="1384995"/>
            </a:xfrm>
            <a:prstGeom prst="wedgeRectCallout">
              <a:avLst>
                <a:gd name="adj1" fmla="val -32483"/>
                <a:gd name="adj2" fmla="val 96430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219205" y="5041929"/>
              <a:ext cx="5181600" cy="1055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kern="0" noProof="0" dirty="0" smtClean="0">
                  <a:solidFill>
                    <a:sysClr val="window" lastClr="FFFFFF"/>
                  </a:solidFill>
                </a:rPr>
                <a:t>API</a:t>
              </a:r>
              <a:endPara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 flipH="1">
            <a:off x="4368245" y="4119583"/>
            <a:ext cx="1018985" cy="686819"/>
            <a:chOff x="1219200" y="4876799"/>
            <a:chExt cx="5181605" cy="1384995"/>
          </a:xfrm>
        </p:grpSpPr>
        <p:sp>
          <p:nvSpPr>
            <p:cNvPr id="89" name="Rectangular Callout 88"/>
            <p:cNvSpPr/>
            <p:nvPr/>
          </p:nvSpPr>
          <p:spPr>
            <a:xfrm>
              <a:off x="1219200" y="4876799"/>
              <a:ext cx="5181600" cy="1384995"/>
            </a:xfrm>
            <a:prstGeom prst="wedgeRectCallout">
              <a:avLst>
                <a:gd name="adj1" fmla="val -32483"/>
                <a:gd name="adj2" fmla="val 96430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1219205" y="5041929"/>
              <a:ext cx="5181600" cy="1055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kern="0" noProof="0" dirty="0" smtClean="0">
                  <a:solidFill>
                    <a:sysClr val="window" lastClr="FFFFFF"/>
                  </a:solidFill>
                </a:rPr>
                <a:t>API</a:t>
              </a:r>
              <a:endPara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021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 smtClean="0"/>
              <a:t>Rétegelt Hálózati Architektúra	</a:t>
            </a:r>
            <a:br>
              <a:rPr lang="hu-HU" dirty="0" smtClean="0"/>
            </a:br>
            <a:r>
              <a:rPr lang="hu-HU" dirty="0" smtClean="0"/>
              <a:t>			(</a:t>
            </a:r>
            <a:r>
              <a:rPr lang="hu-HU" dirty="0" err="1" smtClean="0"/>
              <a:t>Layered</a:t>
            </a:r>
            <a:r>
              <a:rPr lang="hu-HU" dirty="0" smtClean="0"/>
              <a:t> </a:t>
            </a:r>
            <a:r>
              <a:rPr lang="en-US" dirty="0" smtClean="0"/>
              <a:t>Network Stack</a:t>
            </a:r>
            <a:r>
              <a:rPr lang="hu-HU" dirty="0" smtClean="0"/>
              <a:t>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2838732" y="1600200"/>
            <a:ext cx="6237027" cy="5105400"/>
          </a:xfrm>
        </p:spPr>
        <p:txBody>
          <a:bodyPr>
            <a:normAutofit fontScale="92500" lnSpcReduction="10000"/>
          </a:bodyPr>
          <a:lstStyle/>
          <a:p>
            <a:r>
              <a:rPr lang="hu-HU" dirty="0" smtClean="0"/>
              <a:t>Modularitás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hu-HU" dirty="0" smtClean="0"/>
              <a:t>A  hálózati funkciókat szervezi egységekbe</a:t>
            </a:r>
            <a:endParaRPr lang="en-US" dirty="0" smtClean="0"/>
          </a:p>
          <a:p>
            <a:r>
              <a:rPr lang="hu-HU" dirty="0" smtClean="0"/>
              <a:t>Beburkolás (</a:t>
            </a:r>
            <a:r>
              <a:rPr lang="en-US" dirty="0" smtClean="0"/>
              <a:t>Encapsulation</a:t>
            </a:r>
            <a:r>
              <a:rPr lang="hu-HU" dirty="0" smtClean="0"/>
              <a:t>)</a:t>
            </a:r>
            <a:endParaRPr lang="en-US" dirty="0" smtClean="0"/>
          </a:p>
          <a:p>
            <a:pPr lvl="1"/>
            <a:r>
              <a:rPr lang="hu-HU" dirty="0" smtClean="0"/>
              <a:t>Interfészek definiálják a réteg közi interakciókat</a:t>
            </a:r>
            <a:endParaRPr lang="en-US" dirty="0"/>
          </a:p>
          <a:p>
            <a:pPr lvl="1"/>
            <a:r>
              <a:rPr lang="hu-HU" dirty="0" smtClean="0"/>
              <a:t>A rétegek csak az alattuk levőkre épülnek</a:t>
            </a:r>
            <a:endParaRPr lang="en-US" dirty="0"/>
          </a:p>
          <a:p>
            <a:r>
              <a:rPr lang="hu-HU" dirty="0" smtClean="0"/>
              <a:t>Rugalmasság</a:t>
            </a:r>
            <a:endParaRPr lang="en-US" dirty="0" smtClean="0"/>
          </a:p>
          <a:p>
            <a:pPr lvl="1"/>
            <a:r>
              <a:rPr lang="hu-HU" dirty="0" smtClean="0"/>
              <a:t>Kód újrafelhasználás a hálózatban</a:t>
            </a:r>
            <a:endParaRPr lang="en-US" dirty="0" smtClean="0"/>
          </a:p>
          <a:p>
            <a:pPr lvl="1"/>
            <a:r>
              <a:rPr lang="hu-HU" dirty="0" smtClean="0"/>
              <a:t>Egyes modulok implementációja változhat</a:t>
            </a:r>
            <a:endParaRPr lang="en-US" dirty="0" smtClean="0"/>
          </a:p>
          <a:p>
            <a:r>
              <a:rPr lang="hu-HU" dirty="0" smtClean="0"/>
              <a:t>Sajnos vannak hátrányai is</a:t>
            </a:r>
            <a:endParaRPr lang="en-US" dirty="0" smtClean="0"/>
          </a:p>
          <a:p>
            <a:pPr lvl="1"/>
            <a:r>
              <a:rPr lang="hu-HU" dirty="0" smtClean="0"/>
              <a:t>Az interfészek információt rejtenek el</a:t>
            </a:r>
            <a:endParaRPr lang="en-US" dirty="0" smtClean="0"/>
          </a:p>
          <a:p>
            <a:pPr lvl="1"/>
            <a:r>
              <a:rPr lang="hu-HU" dirty="0" smtClean="0"/>
              <a:t>Teljesítmény csökkenés</a:t>
            </a:r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170456" y="1633211"/>
            <a:ext cx="2286142" cy="727851"/>
            <a:chOff x="314656" y="3333624"/>
            <a:chExt cx="8363853" cy="1523216"/>
          </a:xfrm>
        </p:grpSpPr>
        <p:sp>
          <p:nvSpPr>
            <p:cNvPr id="6" name="Rectangle 5"/>
            <p:cNvSpPr/>
            <p:nvPr/>
          </p:nvSpPr>
          <p:spPr>
            <a:xfrm>
              <a:off x="414979" y="3333624"/>
              <a:ext cx="8263530" cy="1523216"/>
            </a:xfrm>
            <a:prstGeom prst="rect">
              <a:avLst/>
            </a:prstGeom>
            <a:ln w="571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ontent Placeholder 2"/>
            <p:cNvSpPr txBox="1">
              <a:spLocks/>
            </p:cNvSpPr>
            <p:nvPr/>
          </p:nvSpPr>
          <p:spPr>
            <a:xfrm>
              <a:off x="314656" y="3496212"/>
              <a:ext cx="8164128" cy="13606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lIns="91440" tIns="45720" rIns="91440" bIns="45720" rtlCol="0">
              <a:normAutofit fontScale="85000" lnSpcReduction="10000"/>
            </a:bodyPr>
            <a:lstStyle>
              <a:lvl1pPr marL="3429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40080" indent="-22860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05840" indent="-22860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80160" indent="-22860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54480" indent="-228600" algn="l" defTabSz="914400" rtl="0" eaLnBrk="1" latinLnBrk="0" hangingPunct="1">
                <a:spcBef>
                  <a:spcPct val="20000"/>
                </a:spcBef>
                <a:buClr>
                  <a:schemeClr val="accent5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3736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20240" indent="-18288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03120" indent="-18288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286000" indent="-18288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4300" indent="0" algn="ctr">
                <a:buClr>
                  <a:schemeClr val="bg1"/>
                </a:buClr>
                <a:buNone/>
              </a:pPr>
              <a:r>
                <a:rPr lang="hu-HU" sz="3200" dirty="0" smtClean="0">
                  <a:solidFill>
                    <a:schemeClr val="bg1"/>
                  </a:solidFill>
                </a:rPr>
                <a:t>Alkalmazások</a:t>
              </a:r>
              <a:endParaRPr lang="en-US" sz="3200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84167" y="5704772"/>
            <a:ext cx="2258720" cy="1039504"/>
            <a:chOff x="414979" y="3333624"/>
            <a:chExt cx="8263530" cy="1523216"/>
          </a:xfrm>
        </p:grpSpPr>
        <p:sp>
          <p:nvSpPr>
            <p:cNvPr id="9" name="Rectangle 8"/>
            <p:cNvSpPr/>
            <p:nvPr/>
          </p:nvSpPr>
          <p:spPr>
            <a:xfrm>
              <a:off x="414979" y="3333624"/>
              <a:ext cx="8263530" cy="1523216"/>
            </a:xfrm>
            <a:prstGeom prst="rect">
              <a:avLst/>
            </a:prstGeom>
            <a:ln w="571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ontent Placeholder 2"/>
            <p:cNvSpPr txBox="1">
              <a:spLocks/>
            </p:cNvSpPr>
            <p:nvPr/>
          </p:nvSpPr>
          <p:spPr>
            <a:xfrm>
              <a:off x="514380" y="3496213"/>
              <a:ext cx="7465329" cy="13606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40080" indent="-22860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05840" indent="-22860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80160" indent="-22860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54480" indent="-228600" algn="l" defTabSz="914400" rtl="0" eaLnBrk="1" latinLnBrk="0" hangingPunct="1">
                <a:spcBef>
                  <a:spcPct val="20000"/>
                </a:spcBef>
                <a:buClr>
                  <a:schemeClr val="accent5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3736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20240" indent="-18288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03120" indent="-18288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286000" indent="-18288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4300" indent="0" algn="ctr">
                <a:buClr>
                  <a:schemeClr val="bg1"/>
                </a:buClr>
                <a:buNone/>
              </a:pPr>
              <a:r>
                <a:rPr lang="hu-HU" sz="3200" dirty="0" smtClean="0">
                  <a:solidFill>
                    <a:schemeClr val="bg1"/>
                  </a:solidFill>
                </a:rPr>
                <a:t>Fizikai Médium</a:t>
              </a:r>
              <a:endParaRPr lang="en-US" sz="3200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70456" y="2593104"/>
            <a:ext cx="2286142" cy="573177"/>
            <a:chOff x="314656" y="3333624"/>
            <a:chExt cx="8363853" cy="1523216"/>
          </a:xfrm>
          <a:solidFill>
            <a:schemeClr val="accent3"/>
          </a:solidFill>
        </p:grpSpPr>
        <p:sp>
          <p:nvSpPr>
            <p:cNvPr id="15" name="Rectangle 14"/>
            <p:cNvSpPr/>
            <p:nvPr/>
          </p:nvSpPr>
          <p:spPr>
            <a:xfrm>
              <a:off x="414979" y="3333624"/>
              <a:ext cx="8263530" cy="1523216"/>
            </a:xfrm>
            <a:prstGeom prst="rect">
              <a:avLst/>
            </a:prstGeom>
            <a:grpFill/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314656" y="3333624"/>
              <a:ext cx="8164128" cy="15232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lIns="91440" tIns="45720" rIns="91440" bIns="45720" rtlCol="0">
              <a:normAutofit lnSpcReduction="10000"/>
            </a:bodyPr>
            <a:lstStyle>
              <a:lvl1pPr marL="3429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40080" indent="-22860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05840" indent="-22860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80160" indent="-22860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54480" indent="-228600" algn="l" defTabSz="914400" rtl="0" eaLnBrk="1" latinLnBrk="0" hangingPunct="1">
                <a:spcBef>
                  <a:spcPct val="20000"/>
                </a:spcBef>
                <a:buClr>
                  <a:schemeClr val="accent5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3736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20240" indent="-18288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03120" indent="-18288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286000" indent="-18288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4300" indent="0" algn="ctr">
                <a:buClr>
                  <a:schemeClr val="bg1"/>
                </a:buClr>
                <a:buNone/>
              </a:pPr>
              <a:r>
                <a:rPr lang="en-US" sz="3200" dirty="0" smtClean="0">
                  <a:solidFill>
                    <a:schemeClr val="bg1"/>
                  </a:solidFill>
                </a:rPr>
                <a:t>N</a:t>
              </a:r>
              <a:r>
                <a:rPr lang="hu-HU" sz="3200" dirty="0" smtClean="0">
                  <a:solidFill>
                    <a:schemeClr val="bg1"/>
                  </a:solidFill>
                </a:rPr>
                <a:t>. réteg</a:t>
              </a:r>
              <a:endParaRPr lang="en-US" sz="3200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70456" y="4915506"/>
            <a:ext cx="2286142" cy="573177"/>
            <a:chOff x="314656" y="3333624"/>
            <a:chExt cx="8363853" cy="1523216"/>
          </a:xfrm>
          <a:solidFill>
            <a:schemeClr val="accent3"/>
          </a:solidFill>
        </p:grpSpPr>
        <p:sp>
          <p:nvSpPr>
            <p:cNvPr id="18" name="Rectangle 17"/>
            <p:cNvSpPr/>
            <p:nvPr/>
          </p:nvSpPr>
          <p:spPr>
            <a:xfrm>
              <a:off x="414979" y="3333624"/>
              <a:ext cx="8263530" cy="1523216"/>
            </a:xfrm>
            <a:prstGeom prst="rect">
              <a:avLst/>
            </a:prstGeom>
            <a:grpFill/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ontent Placeholder 2"/>
            <p:cNvSpPr txBox="1">
              <a:spLocks/>
            </p:cNvSpPr>
            <p:nvPr/>
          </p:nvSpPr>
          <p:spPr>
            <a:xfrm>
              <a:off x="314656" y="3333624"/>
              <a:ext cx="8164128" cy="15232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lIns="91440" tIns="45720" rIns="91440" bIns="45720" rtlCol="0">
              <a:normAutofit lnSpcReduction="10000"/>
            </a:bodyPr>
            <a:lstStyle>
              <a:lvl1pPr marL="3429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40080" indent="-22860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05840" indent="-22860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80160" indent="-22860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54480" indent="-228600" algn="l" defTabSz="914400" rtl="0" eaLnBrk="1" latinLnBrk="0" hangingPunct="1">
                <a:spcBef>
                  <a:spcPct val="20000"/>
                </a:spcBef>
                <a:buClr>
                  <a:schemeClr val="accent5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3736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20240" indent="-18288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03120" indent="-18288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286000" indent="-18288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4300" indent="0" algn="ctr">
                <a:buClr>
                  <a:schemeClr val="bg1"/>
                </a:buClr>
                <a:buNone/>
              </a:pPr>
              <a:r>
                <a:rPr lang="hu-HU" sz="3200" dirty="0" smtClean="0">
                  <a:solidFill>
                    <a:schemeClr val="bg1"/>
                  </a:solidFill>
                </a:rPr>
                <a:t>1. réteg</a:t>
              </a:r>
              <a:endParaRPr lang="en-US" sz="3200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70456" y="4110287"/>
            <a:ext cx="2286142" cy="573177"/>
            <a:chOff x="314656" y="3333624"/>
            <a:chExt cx="8363853" cy="1523216"/>
          </a:xfrm>
          <a:solidFill>
            <a:schemeClr val="accent3"/>
          </a:solidFill>
        </p:grpSpPr>
        <p:sp>
          <p:nvSpPr>
            <p:cNvPr id="21" name="Rectangle 20"/>
            <p:cNvSpPr/>
            <p:nvPr/>
          </p:nvSpPr>
          <p:spPr>
            <a:xfrm>
              <a:off x="414979" y="3333624"/>
              <a:ext cx="8263530" cy="1523216"/>
            </a:xfrm>
            <a:prstGeom prst="rect">
              <a:avLst/>
            </a:prstGeom>
            <a:grpFill/>
            <a:ln w="5715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ontent Placeholder 2"/>
            <p:cNvSpPr txBox="1">
              <a:spLocks/>
            </p:cNvSpPr>
            <p:nvPr/>
          </p:nvSpPr>
          <p:spPr>
            <a:xfrm>
              <a:off x="314656" y="3333624"/>
              <a:ext cx="8164128" cy="15232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lIns="91440" tIns="45720" rIns="91440" bIns="45720" rtlCol="0">
              <a:normAutofit lnSpcReduction="10000"/>
            </a:bodyPr>
            <a:lstStyle>
              <a:lvl1pPr marL="3429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40080" indent="-22860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05840" indent="-22860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80160" indent="-22860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54480" indent="-228600" algn="l" defTabSz="914400" rtl="0" eaLnBrk="1" latinLnBrk="0" hangingPunct="1">
                <a:spcBef>
                  <a:spcPct val="20000"/>
                </a:spcBef>
                <a:buClr>
                  <a:schemeClr val="accent5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3736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20240" indent="-182880" algn="l" defTabSz="914400" rtl="0" eaLnBrk="1" latinLnBrk="0" hangingPunct="1">
                <a:spcBef>
                  <a:spcPct val="20000"/>
                </a:spcBef>
                <a:buClr>
                  <a:schemeClr val="accent2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03120" indent="-182880" algn="l" defTabSz="914400" rtl="0" eaLnBrk="1" latinLnBrk="0" hangingPunct="1">
                <a:spcBef>
                  <a:spcPct val="20000"/>
                </a:spcBef>
                <a:buClr>
                  <a:schemeClr val="accent3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286000" indent="-182880" algn="l" defTabSz="914400" rtl="0" eaLnBrk="1" latinLnBrk="0" hangingPunct="1">
                <a:spcBef>
                  <a:spcPct val="20000"/>
                </a:spcBef>
                <a:buClr>
                  <a:schemeClr val="accent4"/>
                </a:buClr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4300" indent="0" algn="ctr">
                <a:buClr>
                  <a:schemeClr val="bg1"/>
                </a:buClr>
                <a:buNone/>
              </a:pPr>
              <a:r>
                <a:rPr lang="hu-HU" sz="3200" dirty="0" smtClean="0">
                  <a:solidFill>
                    <a:schemeClr val="bg1"/>
                  </a:solidFill>
                </a:rPr>
                <a:t>2. réteg</a:t>
              </a:r>
              <a:endParaRPr lang="en-US" sz="3200" dirty="0" smtClean="0">
                <a:solidFill>
                  <a:schemeClr val="bg1"/>
                </a:solidFill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 rot="16200000">
            <a:off x="881177" y="3313828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…</a:t>
            </a:r>
            <a:endParaRPr lang="en-US" sz="3600" b="1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194412" y="5600142"/>
            <a:ext cx="2289482" cy="0"/>
          </a:xfrm>
          <a:prstGeom prst="line">
            <a:avLst/>
          </a:prstGeom>
          <a:ln w="571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2497543" y="3313828"/>
            <a:ext cx="740957" cy="324722"/>
          </a:xfrm>
          <a:prstGeom prst="straightConnector1">
            <a:avLst/>
          </a:prstGeom>
          <a:ln w="571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2518015" y="3636994"/>
            <a:ext cx="757448" cy="348969"/>
          </a:xfrm>
          <a:prstGeom prst="straightConnector1">
            <a:avLst/>
          </a:prstGeom>
          <a:ln w="571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211337" y="4804012"/>
            <a:ext cx="2289482" cy="0"/>
          </a:xfrm>
          <a:prstGeom prst="line">
            <a:avLst/>
          </a:prstGeom>
          <a:ln w="571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11337" y="2472519"/>
            <a:ext cx="2289482" cy="0"/>
          </a:xfrm>
          <a:prstGeom prst="line">
            <a:avLst/>
          </a:prstGeom>
          <a:ln w="571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85275" y="3978357"/>
            <a:ext cx="2289482" cy="0"/>
          </a:xfrm>
          <a:prstGeom prst="line">
            <a:avLst/>
          </a:prstGeom>
          <a:ln w="571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97878" y="3313828"/>
            <a:ext cx="2289482" cy="0"/>
          </a:xfrm>
          <a:prstGeom prst="line">
            <a:avLst/>
          </a:prstGeom>
          <a:ln w="571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099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887104" y="6161635"/>
            <a:ext cx="729979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Fő kérdések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52400" y="1378129"/>
            <a:ext cx="8839200" cy="5105400"/>
          </a:xfrm>
        </p:spPr>
        <p:txBody>
          <a:bodyPr/>
          <a:lstStyle/>
          <a:p>
            <a:r>
              <a:rPr lang="hu-HU" dirty="0" smtClean="0"/>
              <a:t>Hogyan osszuk a funkciókat rétegekbe?</a:t>
            </a:r>
            <a:endParaRPr lang="en-US" dirty="0" smtClean="0"/>
          </a:p>
          <a:p>
            <a:pPr lvl="1"/>
            <a:r>
              <a:rPr lang="hu-HU" dirty="0" smtClean="0"/>
              <a:t>Útvonal meghatározás</a:t>
            </a:r>
            <a:endParaRPr lang="en-US" dirty="0" smtClean="0"/>
          </a:p>
          <a:p>
            <a:pPr lvl="1"/>
            <a:r>
              <a:rPr lang="hu-HU" dirty="0" smtClean="0"/>
              <a:t>Torlódás vezérlés</a:t>
            </a:r>
            <a:endParaRPr lang="en-US" dirty="0" smtClean="0"/>
          </a:p>
          <a:p>
            <a:pPr lvl="1"/>
            <a:r>
              <a:rPr lang="hu-HU" dirty="0" smtClean="0"/>
              <a:t>Hiba ellenőrzés</a:t>
            </a:r>
            <a:endParaRPr lang="en-US" dirty="0" smtClean="0"/>
          </a:p>
          <a:p>
            <a:r>
              <a:rPr lang="hu-HU" dirty="0" smtClean="0"/>
              <a:t>Hogyan osszuk el ezen funkciókat a hálózati eszközök között?</a:t>
            </a:r>
            <a:endParaRPr lang="en-US" dirty="0" smtClean="0"/>
          </a:p>
          <a:p>
            <a:pPr lvl="2"/>
            <a:r>
              <a:rPr lang="hu-HU" dirty="0" smtClean="0"/>
              <a:t>Például ki felel az útvonal meghatározásért, ki a torlódás vezérlésért</a:t>
            </a:r>
            <a:r>
              <a:rPr lang="en-US" dirty="0" smtClean="0"/>
              <a:t>?</a:t>
            </a:r>
          </a:p>
        </p:txBody>
      </p:sp>
      <p:pic>
        <p:nvPicPr>
          <p:cNvPr id="2050" name="Picture 2" descr="C:\Users\t0ph3r\Documents\CS 4700\assets\cisco-switch-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739" y="5838193"/>
            <a:ext cx="1212210" cy="51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t0ph3r\Documents\CS 4700\assets\Rout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6546" y="5603582"/>
            <a:ext cx="1661354" cy="97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t0ph3r\Documents\CS 4700\assets\cisco-switch-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497" y="5838193"/>
            <a:ext cx="1212210" cy="51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t0ph3r\Documents\CS 4700\assets\black_serv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42" y="548379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C:\Users\t0ph3r\Documents\CS 4700\assets\black_serv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7303" y="548379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948035" y="6272158"/>
            <a:ext cx="960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Switch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5844767" y="6272158"/>
            <a:ext cx="960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Switch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4016056" y="6489342"/>
            <a:ext cx="957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Router</a:t>
            </a:r>
            <a:endParaRPr lang="en-US" sz="2400" dirty="0"/>
          </a:p>
        </p:txBody>
      </p:sp>
      <p:sp>
        <p:nvSpPr>
          <p:cNvPr id="15" name="Content Placeholder 3"/>
          <p:cNvSpPr txBox="1">
            <a:spLocks/>
          </p:cNvSpPr>
          <p:nvPr/>
        </p:nvSpPr>
        <p:spPr>
          <a:xfrm>
            <a:off x="3556638" y="1971616"/>
            <a:ext cx="3748586" cy="1952311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hu-HU" dirty="0" smtClean="0"/>
              <a:t>Biztonság</a:t>
            </a:r>
            <a:endParaRPr lang="en-US" dirty="0" smtClean="0"/>
          </a:p>
          <a:p>
            <a:pPr lvl="1"/>
            <a:r>
              <a:rPr lang="hu-HU" dirty="0" smtClean="0"/>
              <a:t>Fairség</a:t>
            </a:r>
            <a:endParaRPr lang="en-US" dirty="0" smtClean="0"/>
          </a:p>
          <a:p>
            <a:pPr lvl="1"/>
            <a:r>
              <a:rPr lang="hu-HU" dirty="0" smtClean="0"/>
              <a:t>…</a:t>
            </a:r>
            <a:endParaRPr lang="en-US" dirty="0" smtClean="0"/>
          </a:p>
        </p:txBody>
      </p:sp>
      <p:sp>
        <p:nvSpPr>
          <p:cNvPr id="16" name="Up Arrow 15"/>
          <p:cNvSpPr/>
          <p:nvPr/>
        </p:nvSpPr>
        <p:spPr>
          <a:xfrm rot="10800000">
            <a:off x="483866" y="4680731"/>
            <a:ext cx="599293" cy="693880"/>
          </a:xfrm>
          <a:prstGeom prst="upArrow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Up Arrow 16"/>
          <p:cNvSpPr/>
          <p:nvPr/>
        </p:nvSpPr>
        <p:spPr>
          <a:xfrm rot="10800000">
            <a:off x="7887256" y="4680731"/>
            <a:ext cx="599293" cy="693880"/>
          </a:xfrm>
          <a:prstGeom prst="upArrow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Up Arrow 17"/>
          <p:cNvSpPr/>
          <p:nvPr/>
        </p:nvSpPr>
        <p:spPr>
          <a:xfrm rot="10800000">
            <a:off x="2254677" y="5027672"/>
            <a:ext cx="599293" cy="693880"/>
          </a:xfrm>
          <a:prstGeom prst="upArrow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Up Arrow 18"/>
          <p:cNvSpPr/>
          <p:nvPr/>
        </p:nvSpPr>
        <p:spPr>
          <a:xfrm rot="10800000">
            <a:off x="4187576" y="4789915"/>
            <a:ext cx="599293" cy="693880"/>
          </a:xfrm>
          <a:prstGeom prst="upArrow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p Arrow 19"/>
          <p:cNvSpPr/>
          <p:nvPr/>
        </p:nvSpPr>
        <p:spPr>
          <a:xfrm rot="10800000">
            <a:off x="6147955" y="5027671"/>
            <a:ext cx="599293" cy="693880"/>
          </a:xfrm>
          <a:prstGeom prst="upArrow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9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4" grpId="0"/>
      <p:bldP spid="16" grpId="0" animBg="1"/>
      <p:bldP spid="16" grpId="1" animBg="1"/>
      <p:bldP spid="16" grpId="2" animBg="1"/>
      <p:bldP spid="17" grpId="0" animBg="1"/>
      <p:bldP spid="17" grpId="1" animBg="1"/>
      <p:bldP spid="17" grpId="2" animBg="1"/>
      <p:bldP spid="18" grpId="0" animBg="1"/>
      <p:bldP spid="19" grpId="0" animBg="1"/>
      <p:bldP spid="2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Hálózatok modelljei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000" dirty="0" smtClean="0"/>
              <a:t>Internet rétegmodelljei</a:t>
            </a:r>
          </a:p>
          <a:p>
            <a:pPr lvl="1"/>
            <a:r>
              <a:rPr lang="hu-HU" sz="2000" dirty="0" smtClean="0"/>
              <a:t>TCP/IP modell: 4 réteget különböztet meg. 1982 márciusában az amerikai hadászati célú számítógépes hálózatok standardja lett. 1985-től népszerűsítették kereskedelmi felhasználásra. (</a:t>
            </a:r>
            <a:r>
              <a:rPr lang="hu-HU" sz="2000" i="1" dirty="0" err="1" smtClean="0"/>
              <a:t>Interop</a:t>
            </a:r>
            <a:r>
              <a:rPr lang="hu-HU" sz="2000" dirty="0" smtClean="0"/>
              <a:t>)</a:t>
            </a:r>
          </a:p>
          <a:p>
            <a:pPr lvl="1"/>
            <a:r>
              <a:rPr lang="hu-HU" sz="2000" dirty="0" smtClean="0"/>
              <a:t>Hibrid TCP/IP modell: 5 réteget különböztet meg (</a:t>
            </a:r>
            <a:r>
              <a:rPr lang="hu-HU" sz="2000" i="1" dirty="0" err="1" smtClean="0"/>
              <a:t>Tanenbaum</a:t>
            </a:r>
            <a:r>
              <a:rPr lang="hu-HU" sz="2000" i="1" dirty="0" smtClean="0"/>
              <a:t>, </a:t>
            </a:r>
            <a:r>
              <a:rPr lang="hu-HU" sz="2000" i="1" dirty="0" err="1" smtClean="0"/>
              <a:t>Stallings</a:t>
            </a:r>
            <a:r>
              <a:rPr lang="hu-HU" sz="2000" i="1" dirty="0" smtClean="0"/>
              <a:t>, </a:t>
            </a:r>
            <a:r>
              <a:rPr lang="hu-HU" sz="2000" i="1" dirty="0" err="1" smtClean="0"/>
              <a:t>Kurose</a:t>
            </a:r>
            <a:r>
              <a:rPr lang="hu-HU" sz="2000" i="1" dirty="0" smtClean="0"/>
              <a:t>, </a:t>
            </a:r>
            <a:r>
              <a:rPr lang="hu-HU" sz="2000" i="1" dirty="0" err="1" smtClean="0"/>
              <a:t>Forouzan</a:t>
            </a:r>
            <a:r>
              <a:rPr lang="hu-HU" sz="2000" dirty="0" smtClean="0"/>
              <a:t>)</a:t>
            </a:r>
          </a:p>
          <a:p>
            <a:endParaRPr lang="hu-HU" sz="2000" dirty="0" smtClean="0"/>
          </a:p>
          <a:p>
            <a:r>
              <a:rPr lang="hu-HU" sz="2000" dirty="0" smtClean="0"/>
              <a:t>Nyílt rendszerek hálózatának standard modellje</a:t>
            </a:r>
          </a:p>
          <a:p>
            <a:pPr lvl="1"/>
            <a:r>
              <a:rPr lang="hu-HU" sz="2000" b="1" i="1" dirty="0" smtClean="0"/>
              <a:t>O</a:t>
            </a:r>
            <a:r>
              <a:rPr lang="hu-HU" sz="2000" i="1" dirty="0" smtClean="0"/>
              <a:t>pen </a:t>
            </a:r>
            <a:r>
              <a:rPr lang="hu-HU" sz="2000" b="1" i="1" dirty="0" smtClean="0"/>
              <a:t>S</a:t>
            </a:r>
            <a:r>
              <a:rPr lang="hu-HU" sz="2000" i="1" dirty="0" smtClean="0"/>
              <a:t>ystem </a:t>
            </a:r>
            <a:r>
              <a:rPr lang="hu-HU" sz="2000" b="1" i="1" dirty="0" err="1" smtClean="0"/>
              <a:t>I</a:t>
            </a:r>
            <a:r>
              <a:rPr lang="hu-HU" sz="2000" i="1" dirty="0" err="1" smtClean="0"/>
              <a:t>nterconnection</a:t>
            </a:r>
            <a:r>
              <a:rPr lang="hu-HU" sz="2000" i="1" dirty="0" smtClean="0"/>
              <a:t> </a:t>
            </a:r>
            <a:r>
              <a:rPr lang="hu-HU" sz="2000" i="1" dirty="0" err="1" smtClean="0"/>
              <a:t>Reference</a:t>
            </a:r>
            <a:r>
              <a:rPr lang="hu-HU" sz="2000" i="1" dirty="0" smtClean="0"/>
              <a:t> </a:t>
            </a:r>
            <a:r>
              <a:rPr lang="hu-HU" sz="2000" i="1" dirty="0" err="1" smtClean="0"/>
              <a:t>Model</a:t>
            </a:r>
            <a:r>
              <a:rPr lang="hu-HU" sz="2000" dirty="0" smtClean="0"/>
              <a:t>: Röviden OSI referencia modell, amely egy 7-rétegű standard, koncepcionális modellt definiál kommunikációs hálózatok belső funkcionalitásaihoz. (</a:t>
            </a:r>
            <a:r>
              <a:rPr lang="hu-HU" sz="2000" i="1" dirty="0" smtClean="0"/>
              <a:t>ISO/IEC 7498-1</a:t>
            </a:r>
            <a:r>
              <a:rPr lang="hu-HU" sz="2000" dirty="0" smtClean="0"/>
              <a:t>)</a:t>
            </a:r>
            <a:endParaRPr lang="hu-HU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0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TCP/IP modell (RFC 1122)</a:t>
            </a:r>
            <a:endParaRPr lang="hu-HU"/>
          </a:p>
        </p:txBody>
      </p:sp>
      <p:sp>
        <p:nvSpPr>
          <p:cNvPr id="4" name="Rectangle 3"/>
          <p:cNvSpPr/>
          <p:nvPr/>
        </p:nvSpPr>
        <p:spPr>
          <a:xfrm>
            <a:off x="622631" y="2622885"/>
            <a:ext cx="3113171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cap="small" dirty="0" smtClean="0">
                <a:solidFill>
                  <a:schemeClr val="tx1"/>
                </a:solidFill>
              </a:rPr>
              <a:t>Alkalmazási réteg</a:t>
            </a:r>
            <a:r>
              <a:rPr lang="hu-HU" cap="small" dirty="0" smtClean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hu-HU" dirty="0" smtClean="0">
                <a:solidFill>
                  <a:schemeClr val="tx1"/>
                </a:solidFill>
              </a:rPr>
              <a:t>(angolul </a:t>
            </a:r>
            <a:r>
              <a:rPr lang="hu-HU" i="1" dirty="0" err="1" smtClean="0">
                <a:solidFill>
                  <a:schemeClr val="tx1"/>
                </a:solidFill>
              </a:rPr>
              <a:t>Application</a:t>
            </a:r>
            <a:r>
              <a:rPr lang="hu-HU" i="1" dirty="0" smtClean="0">
                <a:solidFill>
                  <a:schemeClr val="tx1"/>
                </a:solidFill>
              </a:rPr>
              <a:t> </a:t>
            </a:r>
            <a:r>
              <a:rPr lang="hu-HU" i="1" dirty="0" err="1" smtClean="0">
                <a:solidFill>
                  <a:schemeClr val="tx1"/>
                </a:solidFill>
              </a:rPr>
              <a:t>layer</a:t>
            </a:r>
            <a:r>
              <a:rPr lang="hu-HU" dirty="0" smtClean="0">
                <a:solidFill>
                  <a:schemeClr val="tx1"/>
                </a:solidFill>
              </a:rPr>
              <a:t>)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2630" y="3356812"/>
            <a:ext cx="3113171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cap="small" smtClean="0">
                <a:solidFill>
                  <a:schemeClr val="tx1"/>
                </a:solidFill>
              </a:rPr>
              <a:t>Szállítói réteg</a:t>
            </a:r>
            <a:endParaRPr lang="hu-HU" cap="small">
              <a:solidFill>
                <a:schemeClr val="tx1"/>
              </a:solidFill>
            </a:endParaRPr>
          </a:p>
          <a:p>
            <a:pPr algn="ctr"/>
            <a:r>
              <a:rPr lang="hu-HU" smtClean="0">
                <a:solidFill>
                  <a:schemeClr val="tx1"/>
                </a:solidFill>
              </a:rPr>
              <a:t> (angolul </a:t>
            </a:r>
            <a:r>
              <a:rPr lang="hu-HU" i="1" smtClean="0">
                <a:solidFill>
                  <a:schemeClr val="tx1"/>
                </a:solidFill>
              </a:rPr>
              <a:t>Transport layer</a:t>
            </a:r>
            <a:r>
              <a:rPr lang="hu-HU" smtClean="0">
                <a:solidFill>
                  <a:schemeClr val="tx1"/>
                </a:solidFill>
              </a:rPr>
              <a:t>)</a:t>
            </a:r>
            <a:endParaRPr lang="hu-HU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22630" y="4090739"/>
            <a:ext cx="3113171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cap="small" smtClean="0">
                <a:solidFill>
                  <a:schemeClr val="tx1"/>
                </a:solidFill>
              </a:rPr>
              <a:t>Hálózati réteg</a:t>
            </a:r>
            <a:endParaRPr lang="hu-HU" cap="small">
              <a:solidFill>
                <a:schemeClr val="tx1"/>
              </a:solidFill>
            </a:endParaRPr>
          </a:p>
          <a:p>
            <a:pPr algn="ctr"/>
            <a:r>
              <a:rPr lang="hu-HU" smtClean="0">
                <a:solidFill>
                  <a:schemeClr val="tx1"/>
                </a:solidFill>
              </a:rPr>
              <a:t> (angolul </a:t>
            </a:r>
            <a:r>
              <a:rPr lang="hu-HU" i="1" smtClean="0">
                <a:solidFill>
                  <a:schemeClr val="tx1"/>
                </a:solidFill>
              </a:rPr>
              <a:t>Internet layer</a:t>
            </a:r>
            <a:r>
              <a:rPr lang="hu-HU" smtClean="0">
                <a:solidFill>
                  <a:schemeClr val="tx1"/>
                </a:solidFill>
              </a:rPr>
              <a:t>)</a:t>
            </a:r>
            <a:endParaRPr lang="hu-HU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2630" y="4824666"/>
            <a:ext cx="3113171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cap="small" dirty="0" smtClean="0">
                <a:solidFill>
                  <a:schemeClr val="tx1"/>
                </a:solidFill>
              </a:rPr>
              <a:t>Kapcsolati réteg</a:t>
            </a:r>
            <a:endParaRPr lang="hu-HU" cap="small" dirty="0">
              <a:solidFill>
                <a:schemeClr val="tx1"/>
              </a:solidFill>
            </a:endParaRPr>
          </a:p>
          <a:p>
            <a:pPr algn="ctr"/>
            <a:r>
              <a:rPr lang="hu-HU" dirty="0" smtClean="0">
                <a:solidFill>
                  <a:schemeClr val="tx1"/>
                </a:solidFill>
              </a:rPr>
              <a:t> (angolul </a:t>
            </a:r>
            <a:r>
              <a:rPr lang="hu-HU" i="1" dirty="0" smtClean="0">
                <a:solidFill>
                  <a:schemeClr val="tx1"/>
                </a:solidFill>
              </a:rPr>
              <a:t>Link </a:t>
            </a:r>
            <a:r>
              <a:rPr lang="hu-HU" i="1" dirty="0" err="1" smtClean="0">
                <a:solidFill>
                  <a:schemeClr val="tx1"/>
                </a:solidFill>
              </a:rPr>
              <a:t>layer</a:t>
            </a:r>
            <a:r>
              <a:rPr lang="hu-HU" dirty="0" smtClean="0">
                <a:solidFill>
                  <a:schemeClr val="tx1"/>
                </a:solidFill>
              </a:rPr>
              <a:t>)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908883" y="2622885"/>
            <a:ext cx="3221456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smtClean="0">
                <a:solidFill>
                  <a:schemeClr val="tx1"/>
                </a:solidFill>
              </a:rPr>
              <a:t>… </a:t>
            </a:r>
            <a:endParaRPr lang="hu-HU" b="1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08884" y="3356812"/>
            <a:ext cx="3221456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08883" y="4090739"/>
            <a:ext cx="3221456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908883" y="4824666"/>
            <a:ext cx="3221456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mtClean="0">
                <a:solidFill>
                  <a:schemeClr val="tx1"/>
                </a:solidFill>
              </a:rPr>
              <a:t>… </a:t>
            </a:r>
            <a:endParaRPr lang="hu-HU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217720" y="2827422"/>
            <a:ext cx="578242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 smtClean="0">
                <a:solidFill>
                  <a:schemeClr val="tx1"/>
                </a:solidFill>
              </a:rPr>
              <a:t>TELNET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880962" y="2827422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 smtClean="0">
                <a:solidFill>
                  <a:schemeClr val="tx1"/>
                </a:solidFill>
              </a:rPr>
              <a:t>FTP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7282177" y="2827422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 smtClean="0">
                <a:solidFill>
                  <a:schemeClr val="tx1"/>
                </a:solidFill>
              </a:rPr>
              <a:t>DNS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655493" y="2827422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 smtClean="0">
                <a:solidFill>
                  <a:schemeClr val="tx1"/>
                </a:solidFill>
              </a:rPr>
              <a:t>HTTP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002782" y="3513224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 smtClean="0">
                <a:solidFill>
                  <a:schemeClr val="tx1"/>
                </a:solidFill>
              </a:rPr>
              <a:t>TCP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6606619" y="3513221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 smtClean="0">
                <a:solidFill>
                  <a:schemeClr val="tx1"/>
                </a:solidFill>
              </a:rPr>
              <a:t>UDP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6304326" y="4247148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 smtClean="0">
                <a:solidFill>
                  <a:schemeClr val="tx1"/>
                </a:solidFill>
              </a:rPr>
              <a:t>IP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5055292" y="4981075"/>
            <a:ext cx="624335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200" smtClean="0">
                <a:solidFill>
                  <a:schemeClr val="tx1"/>
                </a:solidFill>
              </a:rPr>
              <a:t>ARPANET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5795234" y="4981075"/>
            <a:ext cx="595767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 smtClean="0">
                <a:solidFill>
                  <a:schemeClr val="tx1"/>
                </a:solidFill>
              </a:rPr>
              <a:t>SATNET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7384905" y="4975060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 smtClean="0">
                <a:solidFill>
                  <a:schemeClr val="tx1"/>
                </a:solidFill>
              </a:rPr>
              <a:t>LAN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6666022" y="4981075"/>
            <a:ext cx="634136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200" smtClean="0">
                <a:solidFill>
                  <a:schemeClr val="tx1"/>
                </a:solidFill>
              </a:rPr>
              <a:t>Ethernet</a:t>
            </a:r>
            <a:endParaRPr lang="hu-HU" sz="1200">
              <a:solidFill>
                <a:schemeClr val="tx1"/>
              </a:solidFill>
            </a:endParaRPr>
          </a:p>
        </p:txBody>
      </p:sp>
      <p:sp>
        <p:nvSpPr>
          <p:cNvPr id="25" name="Left Brace 24"/>
          <p:cNvSpPr/>
          <p:nvPr/>
        </p:nvSpPr>
        <p:spPr>
          <a:xfrm>
            <a:off x="4647702" y="2622885"/>
            <a:ext cx="192788" cy="2189749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 b="1"/>
          </a:p>
        </p:txBody>
      </p:sp>
      <p:sp>
        <p:nvSpPr>
          <p:cNvPr id="27" name="Left Brace 26"/>
          <p:cNvSpPr/>
          <p:nvPr/>
        </p:nvSpPr>
        <p:spPr>
          <a:xfrm>
            <a:off x="4633864" y="4848724"/>
            <a:ext cx="206627" cy="661741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 b="1"/>
          </a:p>
        </p:txBody>
      </p:sp>
      <p:sp>
        <p:nvSpPr>
          <p:cNvPr id="28" name="TextBox 27"/>
          <p:cNvSpPr txBox="1"/>
          <p:nvPr/>
        </p:nvSpPr>
        <p:spPr>
          <a:xfrm>
            <a:off x="3916277" y="3561347"/>
            <a:ext cx="982448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hu-HU" sz="1400" smtClean="0"/>
              <a:t>protokollok</a:t>
            </a:r>
            <a:endParaRPr lang="hu-HU" sz="1400"/>
          </a:p>
        </p:txBody>
      </p:sp>
      <p:sp>
        <p:nvSpPr>
          <p:cNvPr id="29" name="TextBox 28"/>
          <p:cNvSpPr txBox="1"/>
          <p:nvPr/>
        </p:nvSpPr>
        <p:spPr>
          <a:xfrm>
            <a:off x="4004992" y="5025705"/>
            <a:ext cx="88678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hu-HU" sz="1400" smtClean="0"/>
              <a:t>hálózatok</a:t>
            </a:r>
            <a:endParaRPr lang="hu-HU" sz="140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83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TCP/IP </a:t>
            </a:r>
            <a:r>
              <a:rPr lang="hu-HU" smtClean="0"/>
              <a:t>modell rétegei („bottom-up”)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440786"/>
            <a:ext cx="7543800" cy="5325773"/>
          </a:xfrm>
        </p:spPr>
        <p:txBody>
          <a:bodyPr>
            <a:noAutofit/>
          </a:bodyPr>
          <a:lstStyle/>
          <a:p>
            <a:r>
              <a:rPr lang="hu-HU" sz="1800" dirty="0" smtClean="0"/>
              <a:t>Kapcsolati réteg / </a:t>
            </a:r>
            <a:r>
              <a:rPr lang="hu-HU" sz="1800" dirty="0" err="1" smtClean="0"/>
              <a:t>Host-to-network</a:t>
            </a:r>
            <a:r>
              <a:rPr lang="hu-HU" sz="1800" dirty="0" smtClean="0"/>
              <a:t> </a:t>
            </a:r>
            <a:r>
              <a:rPr lang="hu-HU" sz="1800" dirty="0" err="1" smtClean="0"/>
              <a:t>or</a:t>
            </a:r>
            <a:r>
              <a:rPr lang="hu-HU" sz="1800" dirty="0" smtClean="0"/>
              <a:t> Link </a:t>
            </a:r>
            <a:r>
              <a:rPr lang="hu-HU" sz="1800" dirty="0" err="1" smtClean="0"/>
              <a:t>layer</a:t>
            </a:r>
            <a:endParaRPr lang="hu-HU" sz="1800" dirty="0" smtClean="0"/>
          </a:p>
          <a:p>
            <a:pPr lvl="1"/>
            <a:r>
              <a:rPr lang="hu-HU" sz="1600" dirty="0" smtClean="0"/>
              <a:t>nem specifikált</a:t>
            </a:r>
          </a:p>
          <a:p>
            <a:pPr lvl="1"/>
            <a:r>
              <a:rPr lang="hu-HU" sz="1600" dirty="0" smtClean="0"/>
              <a:t>a LAN-tól függ</a:t>
            </a:r>
          </a:p>
          <a:p>
            <a:r>
              <a:rPr lang="hu-HU" sz="1800" dirty="0" smtClean="0"/>
              <a:t>Internet réteg / Internet </a:t>
            </a:r>
            <a:r>
              <a:rPr lang="hu-HU" sz="1800" dirty="0" err="1" smtClean="0"/>
              <a:t>or</a:t>
            </a:r>
            <a:r>
              <a:rPr lang="hu-HU" sz="1800" dirty="0" smtClean="0"/>
              <a:t> </a:t>
            </a:r>
            <a:r>
              <a:rPr lang="hu-HU" sz="1800" dirty="0"/>
              <a:t>N</a:t>
            </a:r>
            <a:r>
              <a:rPr lang="hu-HU" sz="1800" dirty="0" smtClean="0"/>
              <a:t>etwork </a:t>
            </a:r>
            <a:r>
              <a:rPr lang="hu-HU" sz="1800" dirty="0" err="1" smtClean="0"/>
              <a:t>layer</a:t>
            </a:r>
            <a:endParaRPr lang="hu-HU" sz="1800" dirty="0" smtClean="0"/>
          </a:p>
          <a:p>
            <a:pPr lvl="1"/>
            <a:r>
              <a:rPr lang="hu-HU" sz="1600" dirty="0" smtClean="0"/>
              <a:t>speciális csomagformátum</a:t>
            </a:r>
          </a:p>
          <a:p>
            <a:pPr lvl="1"/>
            <a:r>
              <a:rPr lang="hu-HU" sz="1600" dirty="0" smtClean="0"/>
              <a:t>útvonal meghatározás (</a:t>
            </a:r>
            <a:r>
              <a:rPr lang="hu-HU" sz="1600" dirty="0" err="1" smtClean="0"/>
              <a:t>routing</a:t>
            </a:r>
            <a:r>
              <a:rPr lang="hu-HU" sz="1600" dirty="0" smtClean="0"/>
              <a:t>)</a:t>
            </a:r>
          </a:p>
          <a:p>
            <a:pPr lvl="1"/>
            <a:r>
              <a:rPr lang="hu-HU" sz="1600" dirty="0" smtClean="0"/>
              <a:t>csomag továbbítás (angolul </a:t>
            </a:r>
            <a:r>
              <a:rPr lang="hu-HU" sz="1600" i="1" dirty="0" err="1" smtClean="0"/>
              <a:t>packet</a:t>
            </a:r>
            <a:r>
              <a:rPr lang="hu-HU" sz="1600" i="1" dirty="0" smtClean="0"/>
              <a:t> </a:t>
            </a:r>
            <a:r>
              <a:rPr lang="hu-HU" sz="1600" i="1" dirty="0" err="1" smtClean="0"/>
              <a:t>forwarding</a:t>
            </a:r>
            <a:r>
              <a:rPr lang="hu-HU" sz="1600" dirty="0" smtClean="0"/>
              <a:t>)</a:t>
            </a:r>
          </a:p>
          <a:p>
            <a:r>
              <a:rPr lang="hu-HU" sz="1800" dirty="0" smtClean="0"/>
              <a:t>Szállítói réteg / </a:t>
            </a:r>
            <a:r>
              <a:rPr lang="hu-HU" sz="1800" dirty="0" err="1" smtClean="0"/>
              <a:t>Transport</a:t>
            </a:r>
            <a:r>
              <a:rPr lang="hu-HU" sz="1800" dirty="0" smtClean="0"/>
              <a:t> </a:t>
            </a:r>
            <a:r>
              <a:rPr lang="hu-HU" sz="1800" dirty="0" err="1" smtClean="0"/>
              <a:t>layer</a:t>
            </a:r>
            <a:endParaRPr lang="hu-HU" sz="1800" dirty="0" smtClean="0"/>
          </a:p>
          <a:p>
            <a:pPr lvl="1"/>
            <a:r>
              <a:rPr lang="hu-HU" sz="1600" b="1" dirty="0" err="1" smtClean="0"/>
              <a:t>T</a:t>
            </a:r>
            <a:r>
              <a:rPr lang="hu-HU" sz="1600" dirty="0" err="1" smtClean="0"/>
              <a:t>ransport</a:t>
            </a:r>
            <a:r>
              <a:rPr lang="hu-HU" sz="1600" dirty="0" smtClean="0"/>
              <a:t> </a:t>
            </a:r>
            <a:r>
              <a:rPr lang="hu-HU" sz="1600" b="1" dirty="0" err="1" smtClean="0"/>
              <a:t>C</a:t>
            </a:r>
            <a:r>
              <a:rPr lang="hu-HU" sz="1600" dirty="0" err="1" smtClean="0"/>
              <a:t>ontrol</a:t>
            </a:r>
            <a:r>
              <a:rPr lang="hu-HU" sz="1600" dirty="0" smtClean="0"/>
              <a:t> </a:t>
            </a:r>
            <a:r>
              <a:rPr lang="hu-HU" sz="1600" b="1" dirty="0" err="1" smtClean="0"/>
              <a:t>P</a:t>
            </a:r>
            <a:r>
              <a:rPr lang="hu-HU" sz="1600" dirty="0" err="1" smtClean="0"/>
              <a:t>rotocol</a:t>
            </a:r>
            <a:r>
              <a:rPr lang="hu-HU" sz="1600" dirty="0" smtClean="0"/>
              <a:t> </a:t>
            </a:r>
          </a:p>
          <a:p>
            <a:pPr lvl="2"/>
            <a:r>
              <a:rPr lang="hu-HU" sz="1600" dirty="0" smtClean="0"/>
              <a:t>megbízható, kétirányú bájt-folyam átviteli szolgáltatás</a:t>
            </a:r>
          </a:p>
          <a:p>
            <a:pPr lvl="2"/>
            <a:r>
              <a:rPr lang="hu-HU" sz="1600" dirty="0" smtClean="0"/>
              <a:t>szegmentálás, folyamfelügyelet, </a:t>
            </a:r>
            <a:r>
              <a:rPr lang="hu-HU" sz="1600" dirty="0" err="1" smtClean="0"/>
              <a:t>multiplexálás</a:t>
            </a:r>
            <a:endParaRPr lang="hu-HU" sz="1600" dirty="0" smtClean="0"/>
          </a:p>
          <a:p>
            <a:pPr lvl="1"/>
            <a:r>
              <a:rPr lang="hu-HU" sz="1600" b="1" dirty="0" err="1" smtClean="0"/>
              <a:t>U</a:t>
            </a:r>
            <a:r>
              <a:rPr lang="hu-HU" sz="1600" dirty="0" err="1" smtClean="0"/>
              <a:t>ser</a:t>
            </a:r>
            <a:r>
              <a:rPr lang="hu-HU" sz="1600" dirty="0" smtClean="0"/>
              <a:t> </a:t>
            </a:r>
            <a:r>
              <a:rPr lang="hu-HU" sz="1600" b="1" dirty="0" err="1" smtClean="0"/>
              <a:t>D</a:t>
            </a:r>
            <a:r>
              <a:rPr lang="hu-HU" sz="1600" dirty="0" err="1" smtClean="0"/>
              <a:t>atagram</a:t>
            </a:r>
            <a:r>
              <a:rPr lang="hu-HU" sz="1600" dirty="0" smtClean="0"/>
              <a:t> </a:t>
            </a:r>
            <a:r>
              <a:rPr lang="hu-HU" sz="1600" b="1" dirty="0" err="1" smtClean="0"/>
              <a:t>P</a:t>
            </a:r>
            <a:r>
              <a:rPr lang="hu-HU" sz="1600" dirty="0" err="1" smtClean="0"/>
              <a:t>rotocol</a:t>
            </a:r>
            <a:r>
              <a:rPr lang="hu-HU" sz="1600" dirty="0" smtClean="0"/>
              <a:t>  </a:t>
            </a:r>
          </a:p>
          <a:p>
            <a:pPr lvl="2"/>
            <a:r>
              <a:rPr lang="hu-HU" sz="1600" dirty="0" smtClean="0"/>
              <a:t>nem megbízható átviteli szolgáltatás</a:t>
            </a:r>
          </a:p>
          <a:p>
            <a:pPr lvl="2"/>
            <a:r>
              <a:rPr lang="hu-HU" sz="1600" dirty="0" smtClean="0"/>
              <a:t>nincs folyamfelügyelet</a:t>
            </a:r>
          </a:p>
          <a:p>
            <a:r>
              <a:rPr lang="hu-HU" sz="1800" dirty="0" smtClean="0"/>
              <a:t> Alkalmazási réteg / </a:t>
            </a:r>
            <a:r>
              <a:rPr lang="hu-HU" sz="1800" dirty="0" err="1" smtClean="0"/>
              <a:t>Application</a:t>
            </a:r>
            <a:r>
              <a:rPr lang="hu-HU" sz="1800" dirty="0" smtClean="0"/>
              <a:t> </a:t>
            </a:r>
            <a:r>
              <a:rPr lang="hu-HU" sz="1800" dirty="0" err="1" smtClean="0"/>
              <a:t>layer</a:t>
            </a:r>
            <a:endParaRPr lang="hu-HU" sz="1800" dirty="0" smtClean="0"/>
          </a:p>
          <a:p>
            <a:pPr lvl="1"/>
            <a:r>
              <a:rPr lang="hu-HU" sz="1600" dirty="0" smtClean="0"/>
              <a:t>Szolgáltatások nyújtása: Telnet, FTP, SMTP, HTTP, NNTP, DNS, SSH, etc.</a:t>
            </a:r>
            <a:endParaRPr lang="hu-HU" sz="1800" dirty="0" smtClean="0"/>
          </a:p>
          <a:p>
            <a:pPr lvl="1"/>
            <a:endParaRPr lang="hu-HU" sz="1800" dirty="0" smtClean="0"/>
          </a:p>
          <a:p>
            <a:endParaRPr lang="hu-HU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96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 flipH="1">
            <a:off x="2728695" y="2524859"/>
            <a:ext cx="3637131" cy="1478875"/>
            <a:chOff x="1219200" y="4876799"/>
            <a:chExt cx="5181606" cy="1384995"/>
          </a:xfrm>
        </p:grpSpPr>
        <p:sp>
          <p:nvSpPr>
            <p:cNvPr id="77" name="Rectangular Callout 76"/>
            <p:cNvSpPr/>
            <p:nvPr/>
          </p:nvSpPr>
          <p:spPr>
            <a:xfrm>
              <a:off x="1219200" y="4876799"/>
              <a:ext cx="5181601" cy="1384995"/>
            </a:xfrm>
            <a:prstGeom prst="wedgeRectCallout">
              <a:avLst>
                <a:gd name="adj1" fmla="val -42277"/>
                <a:gd name="adj2" fmla="val 92456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219206" y="4876799"/>
              <a:ext cx="5181600" cy="1297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hu-HU" sz="2800" kern="0" dirty="0" smtClean="0">
                  <a:solidFill>
                    <a:sysClr val="window" lastClr="FFFFFF"/>
                  </a:solidFill>
                </a:rPr>
                <a:t>Az első 2-3 réteget minden eszköz implementálja</a:t>
              </a:r>
              <a:endPara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70" name="Straight Arrow Connector 69"/>
          <p:cNvCxnSpPr/>
          <p:nvPr/>
        </p:nvCxnSpPr>
        <p:spPr>
          <a:xfrm>
            <a:off x="2593073" y="4562227"/>
            <a:ext cx="394420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2593073" y="3952619"/>
            <a:ext cx="3944206" cy="7494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2593073" y="3386936"/>
            <a:ext cx="3944206" cy="2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ISO OSI </a:t>
            </a:r>
            <a:r>
              <a:rPr lang="hu-HU" dirty="0"/>
              <a:t>m</a:t>
            </a:r>
            <a:r>
              <a:rPr lang="en-US" dirty="0" err="1" smtClean="0"/>
              <a:t>odel</a:t>
            </a:r>
            <a:r>
              <a:rPr lang="hu-HU" dirty="0" smtClean="0"/>
              <a:t>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t>37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170456" y="1531959"/>
            <a:ext cx="8839200" cy="54250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OSI: Open </a:t>
            </a:r>
            <a:r>
              <a:rPr lang="en-US" dirty="0"/>
              <a:t>Systems Interconnect Model</a:t>
            </a:r>
          </a:p>
          <a:p>
            <a:endParaRPr lang="en-US" dirty="0" smtClean="0"/>
          </a:p>
        </p:txBody>
      </p:sp>
      <p:sp>
        <p:nvSpPr>
          <p:cNvPr id="9" name="Rectangle 8"/>
          <p:cNvSpPr/>
          <p:nvPr/>
        </p:nvSpPr>
        <p:spPr>
          <a:xfrm>
            <a:off x="238822" y="2524861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11400" y="2524861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Alkalmazási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27582" y="3100349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00024" y="310034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Megjelenítési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7713" y="3673526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200155" y="367352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Ülés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27713" y="4246703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00155" y="4246703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Szállítói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7713" y="4819880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200155" y="481988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27713" y="5397614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200155" y="539761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27844" y="5970791"/>
            <a:ext cx="2269960" cy="573177"/>
          </a:xfrm>
          <a:prstGeom prst="rect">
            <a:avLst/>
          </a:prstGeom>
          <a:pattFill prst="ltVert">
            <a:fgClr>
              <a:schemeClr val="tx1"/>
            </a:fgClr>
            <a:bgClr>
              <a:srgbClr val="FF0000"/>
            </a:bgClr>
          </a:patt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200286" y="597079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437207" y="4824437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3409649" y="482443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437207" y="5402171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3409649" y="540217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437338" y="5975348"/>
            <a:ext cx="1134849" cy="573177"/>
          </a:xfrm>
          <a:prstGeom prst="rect">
            <a:avLst/>
          </a:prstGeom>
          <a:pattFill prst="ltVert">
            <a:fgClr>
              <a:schemeClr val="tx1"/>
            </a:fgClr>
            <a:bgClr>
              <a:srgbClr val="FF0000"/>
            </a:bgClr>
          </a:pattFill>
          <a:ln w="571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6644303" y="2524860"/>
            <a:ext cx="226996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ontent Placeholder 2"/>
          <p:cNvSpPr txBox="1">
            <a:spLocks/>
          </p:cNvSpPr>
          <p:nvPr/>
        </p:nvSpPr>
        <p:spPr>
          <a:xfrm>
            <a:off x="6644565" y="2524860"/>
            <a:ext cx="2215105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 smtClean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40" name="Rectangle 39"/>
          <p:cNvSpPr/>
          <p:nvPr/>
        </p:nvSpPr>
        <p:spPr>
          <a:xfrm>
            <a:off x="6644303" y="3100348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ontent Placeholder 2"/>
          <p:cNvSpPr txBox="1">
            <a:spLocks/>
          </p:cNvSpPr>
          <p:nvPr/>
        </p:nvSpPr>
        <p:spPr>
          <a:xfrm>
            <a:off x="6616745" y="310034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 smtClean="0">
                <a:solidFill>
                  <a:schemeClr val="bg1"/>
                </a:solidFill>
              </a:rPr>
              <a:t>Presentation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644434" y="3673525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ontent Placeholder 2"/>
          <p:cNvSpPr txBox="1">
            <a:spLocks/>
          </p:cNvSpPr>
          <p:nvPr/>
        </p:nvSpPr>
        <p:spPr>
          <a:xfrm>
            <a:off x="6616876" y="367352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 smtClean="0">
                <a:solidFill>
                  <a:schemeClr val="bg1"/>
                </a:solidFill>
              </a:rPr>
              <a:t>Session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644434" y="4246702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ontent Placeholder 2"/>
          <p:cNvSpPr txBox="1">
            <a:spLocks/>
          </p:cNvSpPr>
          <p:nvPr/>
        </p:nvSpPr>
        <p:spPr>
          <a:xfrm>
            <a:off x="6616876" y="424670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 smtClean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644434" y="4819879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616876" y="481987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 smtClean="0">
                <a:solidFill>
                  <a:schemeClr val="bg1"/>
                </a:solidFill>
              </a:rPr>
              <a:t>Network</a:t>
            </a:r>
          </a:p>
        </p:txBody>
      </p:sp>
      <p:sp>
        <p:nvSpPr>
          <p:cNvPr id="48" name="Rectangle 47"/>
          <p:cNvSpPr/>
          <p:nvPr/>
        </p:nvSpPr>
        <p:spPr>
          <a:xfrm>
            <a:off x="6644434" y="5397613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ontent Placeholder 2"/>
          <p:cNvSpPr txBox="1">
            <a:spLocks/>
          </p:cNvSpPr>
          <p:nvPr/>
        </p:nvSpPr>
        <p:spPr>
          <a:xfrm>
            <a:off x="6616876" y="5397613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 smtClean="0">
                <a:solidFill>
                  <a:schemeClr val="bg1"/>
                </a:solidFill>
              </a:rPr>
              <a:t>Data Link</a:t>
            </a:r>
          </a:p>
        </p:txBody>
      </p:sp>
      <p:sp>
        <p:nvSpPr>
          <p:cNvPr id="50" name="Rectangle 49"/>
          <p:cNvSpPr/>
          <p:nvPr/>
        </p:nvSpPr>
        <p:spPr>
          <a:xfrm>
            <a:off x="6644565" y="5970790"/>
            <a:ext cx="2269960" cy="573177"/>
          </a:xfrm>
          <a:prstGeom prst="rect">
            <a:avLst/>
          </a:prstGeom>
          <a:pattFill prst="ltHorz">
            <a:fgClr>
              <a:schemeClr val="tx1"/>
            </a:fgClr>
            <a:bgClr>
              <a:srgbClr val="FF0000"/>
            </a:bgClr>
          </a:patt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ontent Placeholder 2"/>
          <p:cNvSpPr txBox="1">
            <a:spLocks/>
          </p:cNvSpPr>
          <p:nvPr/>
        </p:nvSpPr>
        <p:spPr>
          <a:xfrm>
            <a:off x="6617007" y="597079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 smtClean="0">
                <a:solidFill>
                  <a:schemeClr val="bg1"/>
                </a:solidFill>
              </a:rPr>
              <a:t>Physical</a:t>
            </a:r>
          </a:p>
        </p:txBody>
      </p:sp>
      <p:sp>
        <p:nvSpPr>
          <p:cNvPr id="52" name="Content Placeholder 5"/>
          <p:cNvSpPr txBox="1">
            <a:spLocks/>
          </p:cNvSpPr>
          <p:nvPr/>
        </p:nvSpPr>
        <p:spPr>
          <a:xfrm>
            <a:off x="607118" y="1982359"/>
            <a:ext cx="1428466" cy="54250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/>
              <a:buNone/>
            </a:pPr>
            <a:r>
              <a:rPr lang="en-US" dirty="0" smtClean="0"/>
              <a:t>Hos</a:t>
            </a:r>
            <a:r>
              <a:rPr lang="hu-HU" dirty="0" smtClean="0"/>
              <a:t>z</a:t>
            </a:r>
            <a:r>
              <a:rPr lang="en-US" dirty="0" smtClean="0"/>
              <a:t>t 1</a:t>
            </a:r>
          </a:p>
        </p:txBody>
      </p:sp>
      <p:sp>
        <p:nvSpPr>
          <p:cNvPr id="53" name="Content Placeholder 5"/>
          <p:cNvSpPr txBox="1">
            <a:spLocks/>
          </p:cNvSpPr>
          <p:nvPr/>
        </p:nvSpPr>
        <p:spPr>
          <a:xfrm>
            <a:off x="3857954" y="2011906"/>
            <a:ext cx="1628446" cy="542502"/>
          </a:xfrm>
          <a:prstGeom prst="rect">
            <a:avLst/>
          </a:prstGeom>
        </p:spPr>
        <p:txBody>
          <a:bodyPr vert="horz">
            <a:normAutofit fontScale="700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/>
              <a:buNone/>
            </a:pPr>
            <a:r>
              <a:rPr lang="hu-HU" dirty="0" err="1" smtClean="0"/>
              <a:t>Router</a:t>
            </a:r>
            <a:r>
              <a:rPr lang="hu-HU" dirty="0" smtClean="0"/>
              <a:t>/</a:t>
            </a:r>
            <a:r>
              <a:rPr lang="en-US" dirty="0" smtClean="0"/>
              <a:t>Switch</a:t>
            </a:r>
          </a:p>
        </p:txBody>
      </p:sp>
      <p:sp>
        <p:nvSpPr>
          <p:cNvPr id="54" name="Content Placeholder 5"/>
          <p:cNvSpPr txBox="1">
            <a:spLocks/>
          </p:cNvSpPr>
          <p:nvPr/>
        </p:nvSpPr>
        <p:spPr>
          <a:xfrm>
            <a:off x="7070670" y="1982359"/>
            <a:ext cx="1428466" cy="54250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/>
              <a:buNone/>
            </a:pPr>
            <a:r>
              <a:rPr lang="en-US" dirty="0" smtClean="0"/>
              <a:t>Hos</a:t>
            </a:r>
            <a:r>
              <a:rPr lang="hu-HU" dirty="0" smtClean="0"/>
              <a:t>z</a:t>
            </a:r>
            <a:r>
              <a:rPr lang="en-US" dirty="0" smtClean="0"/>
              <a:t>t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569057" y="5975348"/>
            <a:ext cx="1134849" cy="573177"/>
          </a:xfrm>
          <a:prstGeom prst="rect">
            <a:avLst/>
          </a:prstGeom>
          <a:pattFill prst="ltHorz">
            <a:fgClr>
              <a:schemeClr val="tx1"/>
            </a:fgClr>
            <a:bgClr>
              <a:srgbClr val="FF0000"/>
            </a:bgClr>
          </a:pattFill>
          <a:ln w="571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3437206" y="5966233"/>
            <a:ext cx="2269961" cy="57317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ontent Placeholder 2"/>
          <p:cNvSpPr txBox="1">
            <a:spLocks/>
          </p:cNvSpPr>
          <p:nvPr/>
        </p:nvSpPr>
        <p:spPr>
          <a:xfrm>
            <a:off x="3450859" y="5966233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cxnSp>
        <p:nvCxnSpPr>
          <p:cNvPr id="61" name="Straight Arrow Connector 60"/>
          <p:cNvCxnSpPr/>
          <p:nvPr/>
        </p:nvCxnSpPr>
        <p:spPr>
          <a:xfrm>
            <a:off x="2579425" y="5688759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2579425" y="6239095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775273" y="5688759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775273" y="6239095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579425" y="5111025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775273" y="5111025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2606721" y="2808495"/>
            <a:ext cx="3946478" cy="2954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ounded Rectangle 74"/>
          <p:cNvSpPr/>
          <p:nvPr/>
        </p:nvSpPr>
        <p:spPr>
          <a:xfrm>
            <a:off x="90840" y="4640238"/>
            <a:ext cx="8957626" cy="2074459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/>
          <p:cNvGrpSpPr/>
          <p:nvPr/>
        </p:nvGrpSpPr>
        <p:grpSpPr>
          <a:xfrm flipH="1">
            <a:off x="2656761" y="3292596"/>
            <a:ext cx="4279615" cy="954107"/>
            <a:chOff x="226664" y="4876799"/>
            <a:chExt cx="6174142" cy="1384995"/>
          </a:xfrm>
        </p:grpSpPr>
        <p:sp>
          <p:nvSpPr>
            <p:cNvPr id="80" name="Rectangular Callout 79"/>
            <p:cNvSpPr/>
            <p:nvPr/>
          </p:nvSpPr>
          <p:spPr>
            <a:xfrm>
              <a:off x="226664" y="4876799"/>
              <a:ext cx="6174140" cy="1384995"/>
            </a:xfrm>
            <a:prstGeom prst="wedgeRectCallout">
              <a:avLst>
                <a:gd name="adj1" fmla="val 42675"/>
                <a:gd name="adj2" fmla="val 238359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96273" y="4876799"/>
              <a:ext cx="600453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hu-HU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rPr>
                <a:t>A rétegek </a:t>
              </a:r>
              <a:r>
                <a:rPr kumimoji="0" lang="hu-HU" sz="28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rPr>
                <a:t>peer-to-peer</a:t>
              </a:r>
              <a:r>
                <a:rPr kumimoji="0" lang="hu-HU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rPr>
                <a:t> egymással kommunikálnak</a:t>
              </a:r>
              <a:endPara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 flipH="1">
            <a:off x="2615285" y="2917495"/>
            <a:ext cx="4455384" cy="1042611"/>
            <a:chOff x="32923" y="4748322"/>
            <a:chExt cx="6427716" cy="1513472"/>
          </a:xfrm>
        </p:grpSpPr>
        <p:sp>
          <p:nvSpPr>
            <p:cNvPr id="83" name="Rectangular Callout 82"/>
            <p:cNvSpPr/>
            <p:nvPr/>
          </p:nvSpPr>
          <p:spPr>
            <a:xfrm>
              <a:off x="32923" y="4876799"/>
              <a:ext cx="6367879" cy="1384995"/>
            </a:xfrm>
            <a:prstGeom prst="wedgeRectCallout">
              <a:avLst>
                <a:gd name="adj1" fmla="val 33012"/>
                <a:gd name="adj2" fmla="val 103899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2923" y="4748322"/>
              <a:ext cx="6427716" cy="1384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hu-HU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rPr>
                <a:t>A rétegek</a:t>
              </a:r>
              <a:r>
                <a:rPr kumimoji="0" lang="hu-HU" sz="2800" b="0" i="0" u="none" strike="noStrike" kern="0" cap="none" spc="0" normalizeH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rPr>
                <a:t> </a:t>
              </a:r>
              <a:r>
                <a:rPr kumimoji="0" lang="hu-HU" sz="2800" b="0" i="0" u="none" strike="noStrike" kern="0" cap="none" spc="0" normalizeH="0" noProof="0" dirty="0" err="1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rPr>
                <a:t>peer-to-peer</a:t>
              </a:r>
              <a:r>
                <a:rPr kumimoji="0" lang="hu-HU" sz="2800" b="0" i="0" u="none" strike="noStrike" kern="0" cap="none" spc="0" normalizeH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rPr>
                <a:t> egymással kommunikálnak</a:t>
              </a:r>
              <a:endPara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4" name="Freeform 93"/>
          <p:cNvSpPr/>
          <p:nvPr/>
        </p:nvSpPr>
        <p:spPr>
          <a:xfrm>
            <a:off x="1337240" y="2661314"/>
            <a:ext cx="6510224" cy="3620814"/>
          </a:xfrm>
          <a:custGeom>
            <a:avLst/>
            <a:gdLst>
              <a:gd name="connsiteX0" fmla="*/ 196415 w 7225012"/>
              <a:gd name="connsiteY0" fmla="*/ 208102 h 4187963"/>
              <a:gd name="connsiteX1" fmla="*/ 251006 w 7225012"/>
              <a:gd name="connsiteY1" fmla="*/ 3824759 h 4187963"/>
              <a:gd name="connsiteX2" fmla="*/ 2666659 w 7225012"/>
              <a:gd name="connsiteY2" fmla="*/ 3852055 h 4187963"/>
              <a:gd name="connsiteX3" fmla="*/ 2734898 w 7225012"/>
              <a:gd name="connsiteY3" fmla="*/ 2664699 h 4187963"/>
              <a:gd name="connsiteX4" fmla="*/ 4236152 w 7225012"/>
              <a:gd name="connsiteY4" fmla="*/ 2596461 h 4187963"/>
              <a:gd name="connsiteX5" fmla="*/ 4290743 w 7225012"/>
              <a:gd name="connsiteY5" fmla="*/ 3920293 h 4187963"/>
              <a:gd name="connsiteX6" fmla="*/ 6747340 w 7225012"/>
              <a:gd name="connsiteY6" fmla="*/ 3838407 h 4187963"/>
              <a:gd name="connsiteX7" fmla="*/ 6760988 w 7225012"/>
              <a:gd name="connsiteY7" fmla="*/ 317285 h 4187963"/>
              <a:gd name="connsiteX8" fmla="*/ 7225012 w 7225012"/>
              <a:gd name="connsiteY8" fmla="*/ 385523 h 4187963"/>
              <a:gd name="connsiteX0" fmla="*/ 196415 w 6916918"/>
              <a:gd name="connsiteY0" fmla="*/ 0 h 3979861"/>
              <a:gd name="connsiteX1" fmla="*/ 251006 w 6916918"/>
              <a:gd name="connsiteY1" fmla="*/ 3616657 h 3979861"/>
              <a:gd name="connsiteX2" fmla="*/ 2666659 w 6916918"/>
              <a:gd name="connsiteY2" fmla="*/ 3643953 h 3979861"/>
              <a:gd name="connsiteX3" fmla="*/ 2734898 w 6916918"/>
              <a:gd name="connsiteY3" fmla="*/ 2456597 h 3979861"/>
              <a:gd name="connsiteX4" fmla="*/ 4236152 w 6916918"/>
              <a:gd name="connsiteY4" fmla="*/ 2388359 h 3979861"/>
              <a:gd name="connsiteX5" fmla="*/ 4290743 w 6916918"/>
              <a:gd name="connsiteY5" fmla="*/ 3712191 h 3979861"/>
              <a:gd name="connsiteX6" fmla="*/ 6747340 w 6916918"/>
              <a:gd name="connsiteY6" fmla="*/ 3630305 h 3979861"/>
              <a:gd name="connsiteX7" fmla="*/ 6760988 w 6916918"/>
              <a:gd name="connsiteY7" fmla="*/ 109183 h 3979861"/>
              <a:gd name="connsiteX0" fmla="*/ 196415 w 6760988"/>
              <a:gd name="connsiteY0" fmla="*/ 0 h 3944319"/>
              <a:gd name="connsiteX1" fmla="*/ 251006 w 6760988"/>
              <a:gd name="connsiteY1" fmla="*/ 3616657 h 3944319"/>
              <a:gd name="connsiteX2" fmla="*/ 2666659 w 6760988"/>
              <a:gd name="connsiteY2" fmla="*/ 3643953 h 3944319"/>
              <a:gd name="connsiteX3" fmla="*/ 2734898 w 6760988"/>
              <a:gd name="connsiteY3" fmla="*/ 2456597 h 3944319"/>
              <a:gd name="connsiteX4" fmla="*/ 4236152 w 6760988"/>
              <a:gd name="connsiteY4" fmla="*/ 2388359 h 3944319"/>
              <a:gd name="connsiteX5" fmla="*/ 4290743 w 6760988"/>
              <a:gd name="connsiteY5" fmla="*/ 3712191 h 3944319"/>
              <a:gd name="connsiteX6" fmla="*/ 6747340 w 6760988"/>
              <a:gd name="connsiteY6" fmla="*/ 3630305 h 3944319"/>
              <a:gd name="connsiteX7" fmla="*/ 6760988 w 6760988"/>
              <a:gd name="connsiteY7" fmla="*/ 109183 h 3944319"/>
              <a:gd name="connsiteX0" fmla="*/ 196415 w 6760988"/>
              <a:gd name="connsiteY0" fmla="*/ 0 h 3944319"/>
              <a:gd name="connsiteX1" fmla="*/ 251006 w 6760988"/>
              <a:gd name="connsiteY1" fmla="*/ 3616657 h 3944319"/>
              <a:gd name="connsiteX2" fmla="*/ 2666659 w 6760988"/>
              <a:gd name="connsiteY2" fmla="*/ 3643953 h 3944319"/>
              <a:gd name="connsiteX3" fmla="*/ 2734898 w 6760988"/>
              <a:gd name="connsiteY3" fmla="*/ 2456597 h 3944319"/>
              <a:gd name="connsiteX4" fmla="*/ 4236152 w 6760988"/>
              <a:gd name="connsiteY4" fmla="*/ 2388359 h 3944319"/>
              <a:gd name="connsiteX5" fmla="*/ 4290743 w 6760988"/>
              <a:gd name="connsiteY5" fmla="*/ 3712191 h 3944319"/>
              <a:gd name="connsiteX6" fmla="*/ 6747340 w 6760988"/>
              <a:gd name="connsiteY6" fmla="*/ 3630305 h 3944319"/>
              <a:gd name="connsiteX7" fmla="*/ 6760988 w 6760988"/>
              <a:gd name="connsiteY7" fmla="*/ 109183 h 3944319"/>
              <a:gd name="connsiteX0" fmla="*/ 196415 w 6760988"/>
              <a:gd name="connsiteY0" fmla="*/ 0 h 3944319"/>
              <a:gd name="connsiteX1" fmla="*/ 251006 w 6760988"/>
              <a:gd name="connsiteY1" fmla="*/ 3616657 h 3944319"/>
              <a:gd name="connsiteX2" fmla="*/ 2666659 w 6760988"/>
              <a:gd name="connsiteY2" fmla="*/ 3643953 h 3944319"/>
              <a:gd name="connsiteX3" fmla="*/ 2734898 w 6760988"/>
              <a:gd name="connsiteY3" fmla="*/ 2456597 h 3944319"/>
              <a:gd name="connsiteX4" fmla="*/ 4236152 w 6760988"/>
              <a:gd name="connsiteY4" fmla="*/ 2388359 h 3944319"/>
              <a:gd name="connsiteX5" fmla="*/ 4290743 w 6760988"/>
              <a:gd name="connsiteY5" fmla="*/ 3712191 h 3944319"/>
              <a:gd name="connsiteX6" fmla="*/ 6747340 w 6760988"/>
              <a:gd name="connsiteY6" fmla="*/ 3630305 h 3944319"/>
              <a:gd name="connsiteX7" fmla="*/ 6760988 w 6760988"/>
              <a:gd name="connsiteY7" fmla="*/ 109183 h 3944319"/>
              <a:gd name="connsiteX0" fmla="*/ 196415 w 6760988"/>
              <a:gd name="connsiteY0" fmla="*/ 0 h 3944319"/>
              <a:gd name="connsiteX1" fmla="*/ 251006 w 6760988"/>
              <a:gd name="connsiteY1" fmla="*/ 3616657 h 3944319"/>
              <a:gd name="connsiteX2" fmla="*/ 2666659 w 6760988"/>
              <a:gd name="connsiteY2" fmla="*/ 3643953 h 3944319"/>
              <a:gd name="connsiteX3" fmla="*/ 2734898 w 6760988"/>
              <a:gd name="connsiteY3" fmla="*/ 2456597 h 3944319"/>
              <a:gd name="connsiteX4" fmla="*/ 4236152 w 6760988"/>
              <a:gd name="connsiteY4" fmla="*/ 2388359 h 3944319"/>
              <a:gd name="connsiteX5" fmla="*/ 4290743 w 6760988"/>
              <a:gd name="connsiteY5" fmla="*/ 3712191 h 3944319"/>
              <a:gd name="connsiteX6" fmla="*/ 6747340 w 6760988"/>
              <a:gd name="connsiteY6" fmla="*/ 3630305 h 3944319"/>
              <a:gd name="connsiteX7" fmla="*/ 6760988 w 6760988"/>
              <a:gd name="connsiteY7" fmla="*/ 109183 h 3944319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40553 w 6705126"/>
              <a:gd name="connsiteY0" fmla="*/ 0 h 3897581"/>
              <a:gd name="connsiteX1" fmla="*/ 195144 w 6705126"/>
              <a:gd name="connsiteY1" fmla="*/ 3616657 h 3897581"/>
              <a:gd name="connsiteX2" fmla="*/ 2610797 w 6705126"/>
              <a:gd name="connsiteY2" fmla="*/ 3643953 h 3897581"/>
              <a:gd name="connsiteX3" fmla="*/ 2679036 w 6705126"/>
              <a:gd name="connsiteY3" fmla="*/ 2456597 h 3897581"/>
              <a:gd name="connsiteX4" fmla="*/ 4180290 w 6705126"/>
              <a:gd name="connsiteY4" fmla="*/ 2388359 h 3897581"/>
              <a:gd name="connsiteX5" fmla="*/ 4234881 w 6705126"/>
              <a:gd name="connsiteY5" fmla="*/ 3712191 h 3897581"/>
              <a:gd name="connsiteX6" fmla="*/ 6691478 w 6705126"/>
              <a:gd name="connsiteY6" fmla="*/ 3630305 h 3897581"/>
              <a:gd name="connsiteX7" fmla="*/ 6705126 w 6705126"/>
              <a:gd name="connsiteY7" fmla="*/ 109183 h 3897581"/>
              <a:gd name="connsiteX0" fmla="*/ 140553 w 6705126"/>
              <a:gd name="connsiteY0" fmla="*/ 0 h 3897581"/>
              <a:gd name="connsiteX1" fmla="*/ 195144 w 6705126"/>
              <a:gd name="connsiteY1" fmla="*/ 3616657 h 3897581"/>
              <a:gd name="connsiteX2" fmla="*/ 2610797 w 6705126"/>
              <a:gd name="connsiteY2" fmla="*/ 3643953 h 3897581"/>
              <a:gd name="connsiteX3" fmla="*/ 2679036 w 6705126"/>
              <a:gd name="connsiteY3" fmla="*/ 2456597 h 3897581"/>
              <a:gd name="connsiteX4" fmla="*/ 4180290 w 6705126"/>
              <a:gd name="connsiteY4" fmla="*/ 2388359 h 3897581"/>
              <a:gd name="connsiteX5" fmla="*/ 4234881 w 6705126"/>
              <a:gd name="connsiteY5" fmla="*/ 3712191 h 3897581"/>
              <a:gd name="connsiteX6" fmla="*/ 6691478 w 6705126"/>
              <a:gd name="connsiteY6" fmla="*/ 3630305 h 3897581"/>
              <a:gd name="connsiteX7" fmla="*/ 6705126 w 6705126"/>
              <a:gd name="connsiteY7" fmla="*/ 109183 h 3897581"/>
              <a:gd name="connsiteX0" fmla="*/ 140553 w 6705126"/>
              <a:gd name="connsiteY0" fmla="*/ 0 h 3897581"/>
              <a:gd name="connsiteX1" fmla="*/ 195144 w 6705126"/>
              <a:gd name="connsiteY1" fmla="*/ 3616657 h 3897581"/>
              <a:gd name="connsiteX2" fmla="*/ 2610797 w 6705126"/>
              <a:gd name="connsiteY2" fmla="*/ 3643953 h 3897581"/>
              <a:gd name="connsiteX3" fmla="*/ 2679036 w 6705126"/>
              <a:gd name="connsiteY3" fmla="*/ 2456597 h 3897581"/>
              <a:gd name="connsiteX4" fmla="*/ 4180290 w 6705126"/>
              <a:gd name="connsiteY4" fmla="*/ 2388359 h 3897581"/>
              <a:gd name="connsiteX5" fmla="*/ 4234881 w 6705126"/>
              <a:gd name="connsiteY5" fmla="*/ 3712191 h 3897581"/>
              <a:gd name="connsiteX6" fmla="*/ 6691478 w 6705126"/>
              <a:gd name="connsiteY6" fmla="*/ 3630305 h 3897581"/>
              <a:gd name="connsiteX7" fmla="*/ 6705126 w 6705126"/>
              <a:gd name="connsiteY7" fmla="*/ 109183 h 3897581"/>
              <a:gd name="connsiteX0" fmla="*/ 0 w 6564573"/>
              <a:gd name="connsiteY0" fmla="*/ 0 h 3897581"/>
              <a:gd name="connsiteX1" fmla="*/ 54591 w 6564573"/>
              <a:gd name="connsiteY1" fmla="*/ 3616657 h 3897581"/>
              <a:gd name="connsiteX2" fmla="*/ 2470244 w 6564573"/>
              <a:gd name="connsiteY2" fmla="*/ 3643953 h 3897581"/>
              <a:gd name="connsiteX3" fmla="*/ 2538483 w 6564573"/>
              <a:gd name="connsiteY3" fmla="*/ 2456597 h 3897581"/>
              <a:gd name="connsiteX4" fmla="*/ 4039737 w 6564573"/>
              <a:gd name="connsiteY4" fmla="*/ 2388359 h 3897581"/>
              <a:gd name="connsiteX5" fmla="*/ 4094328 w 6564573"/>
              <a:gd name="connsiteY5" fmla="*/ 3712191 h 3897581"/>
              <a:gd name="connsiteX6" fmla="*/ 6550925 w 6564573"/>
              <a:gd name="connsiteY6" fmla="*/ 3630305 h 3897581"/>
              <a:gd name="connsiteX7" fmla="*/ 6564573 w 6564573"/>
              <a:gd name="connsiteY7" fmla="*/ 109183 h 3897581"/>
              <a:gd name="connsiteX0" fmla="*/ 0 w 6564573"/>
              <a:gd name="connsiteY0" fmla="*/ 0 h 3717182"/>
              <a:gd name="connsiteX1" fmla="*/ 54591 w 6564573"/>
              <a:gd name="connsiteY1" fmla="*/ 3616657 h 3717182"/>
              <a:gd name="connsiteX2" fmla="*/ 2470244 w 6564573"/>
              <a:gd name="connsiteY2" fmla="*/ 3643953 h 3717182"/>
              <a:gd name="connsiteX3" fmla="*/ 2538483 w 6564573"/>
              <a:gd name="connsiteY3" fmla="*/ 2456597 h 3717182"/>
              <a:gd name="connsiteX4" fmla="*/ 4039737 w 6564573"/>
              <a:gd name="connsiteY4" fmla="*/ 2388359 h 3717182"/>
              <a:gd name="connsiteX5" fmla="*/ 4094328 w 6564573"/>
              <a:gd name="connsiteY5" fmla="*/ 3712191 h 3717182"/>
              <a:gd name="connsiteX6" fmla="*/ 6550925 w 6564573"/>
              <a:gd name="connsiteY6" fmla="*/ 3630305 h 3717182"/>
              <a:gd name="connsiteX7" fmla="*/ 6564573 w 6564573"/>
              <a:gd name="connsiteY7" fmla="*/ 109183 h 3717182"/>
              <a:gd name="connsiteX0" fmla="*/ 41011 w 6510050"/>
              <a:gd name="connsiteY0" fmla="*/ 0 h 3717182"/>
              <a:gd name="connsiteX1" fmla="*/ 68 w 6510050"/>
              <a:gd name="connsiteY1" fmla="*/ 3616657 h 3717182"/>
              <a:gd name="connsiteX2" fmla="*/ 2415721 w 6510050"/>
              <a:gd name="connsiteY2" fmla="*/ 3643953 h 3717182"/>
              <a:gd name="connsiteX3" fmla="*/ 2483960 w 6510050"/>
              <a:gd name="connsiteY3" fmla="*/ 2456597 h 3717182"/>
              <a:gd name="connsiteX4" fmla="*/ 3985214 w 6510050"/>
              <a:gd name="connsiteY4" fmla="*/ 2388359 h 3717182"/>
              <a:gd name="connsiteX5" fmla="*/ 4039805 w 6510050"/>
              <a:gd name="connsiteY5" fmla="*/ 3712191 h 3717182"/>
              <a:gd name="connsiteX6" fmla="*/ 6496402 w 6510050"/>
              <a:gd name="connsiteY6" fmla="*/ 3630305 h 3717182"/>
              <a:gd name="connsiteX7" fmla="*/ 6510050 w 6510050"/>
              <a:gd name="connsiteY7" fmla="*/ 109183 h 3717182"/>
              <a:gd name="connsiteX0" fmla="*/ 242 w 6510224"/>
              <a:gd name="connsiteY0" fmla="*/ 0 h 3717182"/>
              <a:gd name="connsiteX1" fmla="*/ 242 w 6510224"/>
              <a:gd name="connsiteY1" fmla="*/ 3616657 h 3717182"/>
              <a:gd name="connsiteX2" fmla="*/ 2415895 w 6510224"/>
              <a:gd name="connsiteY2" fmla="*/ 3643953 h 3717182"/>
              <a:gd name="connsiteX3" fmla="*/ 2484134 w 6510224"/>
              <a:gd name="connsiteY3" fmla="*/ 2456597 h 3717182"/>
              <a:gd name="connsiteX4" fmla="*/ 3985388 w 6510224"/>
              <a:gd name="connsiteY4" fmla="*/ 2388359 h 3717182"/>
              <a:gd name="connsiteX5" fmla="*/ 4039979 w 6510224"/>
              <a:gd name="connsiteY5" fmla="*/ 3712191 h 3717182"/>
              <a:gd name="connsiteX6" fmla="*/ 6496576 w 6510224"/>
              <a:gd name="connsiteY6" fmla="*/ 3630305 h 3717182"/>
              <a:gd name="connsiteX7" fmla="*/ 6510224 w 6510224"/>
              <a:gd name="connsiteY7" fmla="*/ 109183 h 3717182"/>
              <a:gd name="connsiteX0" fmla="*/ 242 w 6510224"/>
              <a:gd name="connsiteY0" fmla="*/ 0 h 3717182"/>
              <a:gd name="connsiteX1" fmla="*/ 242 w 6510224"/>
              <a:gd name="connsiteY1" fmla="*/ 3616657 h 3717182"/>
              <a:gd name="connsiteX2" fmla="*/ 2456838 w 6510224"/>
              <a:gd name="connsiteY2" fmla="*/ 3616657 h 3717182"/>
              <a:gd name="connsiteX3" fmla="*/ 2484134 w 6510224"/>
              <a:gd name="connsiteY3" fmla="*/ 2456597 h 3717182"/>
              <a:gd name="connsiteX4" fmla="*/ 3985388 w 6510224"/>
              <a:gd name="connsiteY4" fmla="*/ 2388359 h 3717182"/>
              <a:gd name="connsiteX5" fmla="*/ 4039979 w 6510224"/>
              <a:gd name="connsiteY5" fmla="*/ 3712191 h 3717182"/>
              <a:gd name="connsiteX6" fmla="*/ 6496576 w 6510224"/>
              <a:gd name="connsiteY6" fmla="*/ 3630305 h 3717182"/>
              <a:gd name="connsiteX7" fmla="*/ 6510224 w 6510224"/>
              <a:gd name="connsiteY7" fmla="*/ 109183 h 3717182"/>
              <a:gd name="connsiteX0" fmla="*/ 242 w 6510224"/>
              <a:gd name="connsiteY0" fmla="*/ 0 h 3717182"/>
              <a:gd name="connsiteX1" fmla="*/ 242 w 6510224"/>
              <a:gd name="connsiteY1" fmla="*/ 3616657 h 3717182"/>
              <a:gd name="connsiteX2" fmla="*/ 2456838 w 6510224"/>
              <a:gd name="connsiteY2" fmla="*/ 3616657 h 3717182"/>
              <a:gd name="connsiteX3" fmla="*/ 2484134 w 6510224"/>
              <a:gd name="connsiteY3" fmla="*/ 2456597 h 3717182"/>
              <a:gd name="connsiteX4" fmla="*/ 4026331 w 6510224"/>
              <a:gd name="connsiteY4" fmla="*/ 2470246 h 3717182"/>
              <a:gd name="connsiteX5" fmla="*/ 4039979 w 6510224"/>
              <a:gd name="connsiteY5" fmla="*/ 3712191 h 3717182"/>
              <a:gd name="connsiteX6" fmla="*/ 6496576 w 6510224"/>
              <a:gd name="connsiteY6" fmla="*/ 3630305 h 3717182"/>
              <a:gd name="connsiteX7" fmla="*/ 6510224 w 6510224"/>
              <a:gd name="connsiteY7" fmla="*/ 109183 h 3717182"/>
              <a:gd name="connsiteX0" fmla="*/ 242 w 6510224"/>
              <a:gd name="connsiteY0" fmla="*/ 0 h 3730119"/>
              <a:gd name="connsiteX1" fmla="*/ 242 w 6510224"/>
              <a:gd name="connsiteY1" fmla="*/ 3616657 h 3730119"/>
              <a:gd name="connsiteX2" fmla="*/ 2456838 w 6510224"/>
              <a:gd name="connsiteY2" fmla="*/ 3616657 h 3730119"/>
              <a:gd name="connsiteX3" fmla="*/ 2484134 w 6510224"/>
              <a:gd name="connsiteY3" fmla="*/ 2456597 h 3730119"/>
              <a:gd name="connsiteX4" fmla="*/ 4026331 w 6510224"/>
              <a:gd name="connsiteY4" fmla="*/ 2470246 h 3730119"/>
              <a:gd name="connsiteX5" fmla="*/ 4039979 w 6510224"/>
              <a:gd name="connsiteY5" fmla="*/ 3712191 h 3730119"/>
              <a:gd name="connsiteX6" fmla="*/ 6496576 w 6510224"/>
              <a:gd name="connsiteY6" fmla="*/ 3725839 h 3730119"/>
              <a:gd name="connsiteX7" fmla="*/ 6510224 w 6510224"/>
              <a:gd name="connsiteY7" fmla="*/ 109183 h 3730119"/>
              <a:gd name="connsiteX0" fmla="*/ 242 w 6510224"/>
              <a:gd name="connsiteY0" fmla="*/ 13647 h 3620936"/>
              <a:gd name="connsiteX1" fmla="*/ 242 w 6510224"/>
              <a:gd name="connsiteY1" fmla="*/ 3507474 h 3620936"/>
              <a:gd name="connsiteX2" fmla="*/ 2456838 w 6510224"/>
              <a:gd name="connsiteY2" fmla="*/ 3507474 h 3620936"/>
              <a:gd name="connsiteX3" fmla="*/ 2484134 w 6510224"/>
              <a:gd name="connsiteY3" fmla="*/ 2347414 h 3620936"/>
              <a:gd name="connsiteX4" fmla="*/ 4026331 w 6510224"/>
              <a:gd name="connsiteY4" fmla="*/ 2361063 h 3620936"/>
              <a:gd name="connsiteX5" fmla="*/ 4039979 w 6510224"/>
              <a:gd name="connsiteY5" fmla="*/ 3603008 h 3620936"/>
              <a:gd name="connsiteX6" fmla="*/ 6496576 w 6510224"/>
              <a:gd name="connsiteY6" fmla="*/ 3616656 h 3620936"/>
              <a:gd name="connsiteX7" fmla="*/ 6510224 w 6510224"/>
              <a:gd name="connsiteY7" fmla="*/ 0 h 3620936"/>
              <a:gd name="connsiteX0" fmla="*/ 242 w 6510224"/>
              <a:gd name="connsiteY0" fmla="*/ 81886 h 3689175"/>
              <a:gd name="connsiteX1" fmla="*/ 242 w 6510224"/>
              <a:gd name="connsiteY1" fmla="*/ 3575713 h 3689175"/>
              <a:gd name="connsiteX2" fmla="*/ 2456838 w 6510224"/>
              <a:gd name="connsiteY2" fmla="*/ 3575713 h 3689175"/>
              <a:gd name="connsiteX3" fmla="*/ 2484134 w 6510224"/>
              <a:gd name="connsiteY3" fmla="*/ 2415653 h 3689175"/>
              <a:gd name="connsiteX4" fmla="*/ 4026331 w 6510224"/>
              <a:gd name="connsiteY4" fmla="*/ 2429302 h 3689175"/>
              <a:gd name="connsiteX5" fmla="*/ 4039979 w 6510224"/>
              <a:gd name="connsiteY5" fmla="*/ 3671247 h 3689175"/>
              <a:gd name="connsiteX6" fmla="*/ 6496576 w 6510224"/>
              <a:gd name="connsiteY6" fmla="*/ 3684895 h 3689175"/>
              <a:gd name="connsiteX7" fmla="*/ 6510224 w 6510224"/>
              <a:gd name="connsiteY7" fmla="*/ 0 h 3689175"/>
              <a:gd name="connsiteX0" fmla="*/ 242 w 6510224"/>
              <a:gd name="connsiteY0" fmla="*/ 122829 h 3730118"/>
              <a:gd name="connsiteX1" fmla="*/ 242 w 6510224"/>
              <a:gd name="connsiteY1" fmla="*/ 3616656 h 3730118"/>
              <a:gd name="connsiteX2" fmla="*/ 2456838 w 6510224"/>
              <a:gd name="connsiteY2" fmla="*/ 3616656 h 3730118"/>
              <a:gd name="connsiteX3" fmla="*/ 2484134 w 6510224"/>
              <a:gd name="connsiteY3" fmla="*/ 2456596 h 3730118"/>
              <a:gd name="connsiteX4" fmla="*/ 4026331 w 6510224"/>
              <a:gd name="connsiteY4" fmla="*/ 2470245 h 3730118"/>
              <a:gd name="connsiteX5" fmla="*/ 4039979 w 6510224"/>
              <a:gd name="connsiteY5" fmla="*/ 3712190 h 3730118"/>
              <a:gd name="connsiteX6" fmla="*/ 6496576 w 6510224"/>
              <a:gd name="connsiteY6" fmla="*/ 3725838 h 3730118"/>
              <a:gd name="connsiteX7" fmla="*/ 6510224 w 6510224"/>
              <a:gd name="connsiteY7" fmla="*/ 0 h 3730118"/>
              <a:gd name="connsiteX0" fmla="*/ 242 w 6510224"/>
              <a:gd name="connsiteY0" fmla="*/ 122829 h 3725838"/>
              <a:gd name="connsiteX1" fmla="*/ 242 w 6510224"/>
              <a:gd name="connsiteY1" fmla="*/ 3616656 h 3725838"/>
              <a:gd name="connsiteX2" fmla="*/ 2456838 w 6510224"/>
              <a:gd name="connsiteY2" fmla="*/ 3616656 h 3725838"/>
              <a:gd name="connsiteX3" fmla="*/ 2484134 w 6510224"/>
              <a:gd name="connsiteY3" fmla="*/ 2456596 h 3725838"/>
              <a:gd name="connsiteX4" fmla="*/ 4026331 w 6510224"/>
              <a:gd name="connsiteY4" fmla="*/ 2470245 h 3725838"/>
              <a:gd name="connsiteX5" fmla="*/ 4039979 w 6510224"/>
              <a:gd name="connsiteY5" fmla="*/ 3589360 h 3725838"/>
              <a:gd name="connsiteX6" fmla="*/ 6496576 w 6510224"/>
              <a:gd name="connsiteY6" fmla="*/ 3725838 h 3725838"/>
              <a:gd name="connsiteX7" fmla="*/ 6510224 w 6510224"/>
              <a:gd name="connsiteY7" fmla="*/ 0 h 3725838"/>
              <a:gd name="connsiteX0" fmla="*/ 242 w 6510224"/>
              <a:gd name="connsiteY0" fmla="*/ 122829 h 3620814"/>
              <a:gd name="connsiteX1" fmla="*/ 242 w 6510224"/>
              <a:gd name="connsiteY1" fmla="*/ 3616656 h 3620814"/>
              <a:gd name="connsiteX2" fmla="*/ 2456838 w 6510224"/>
              <a:gd name="connsiteY2" fmla="*/ 3616656 h 3620814"/>
              <a:gd name="connsiteX3" fmla="*/ 2484134 w 6510224"/>
              <a:gd name="connsiteY3" fmla="*/ 2456596 h 3620814"/>
              <a:gd name="connsiteX4" fmla="*/ 4026331 w 6510224"/>
              <a:gd name="connsiteY4" fmla="*/ 2470245 h 3620814"/>
              <a:gd name="connsiteX5" fmla="*/ 4039979 w 6510224"/>
              <a:gd name="connsiteY5" fmla="*/ 3589360 h 3620814"/>
              <a:gd name="connsiteX6" fmla="*/ 6496576 w 6510224"/>
              <a:gd name="connsiteY6" fmla="*/ 3589360 h 3620814"/>
              <a:gd name="connsiteX7" fmla="*/ 6510224 w 6510224"/>
              <a:gd name="connsiteY7" fmla="*/ 0 h 3620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0224" h="3620814">
                <a:moveTo>
                  <a:pt x="242" y="122829"/>
                </a:moveTo>
                <a:cubicBezTo>
                  <a:pt x="12753" y="126241"/>
                  <a:pt x="-2032" y="3596185"/>
                  <a:pt x="242" y="3616656"/>
                </a:cubicBezTo>
                <a:cubicBezTo>
                  <a:pt x="-11131" y="3596185"/>
                  <a:pt x="2438641" y="3632578"/>
                  <a:pt x="2456838" y="3616656"/>
                </a:cubicBezTo>
                <a:cubicBezTo>
                  <a:pt x="2475035" y="3600734"/>
                  <a:pt x="2481860" y="2447498"/>
                  <a:pt x="2484134" y="2456596"/>
                </a:cubicBezTo>
                <a:cubicBezTo>
                  <a:pt x="2486408" y="2465694"/>
                  <a:pt x="4012683" y="2452047"/>
                  <a:pt x="4026331" y="2470245"/>
                </a:cubicBezTo>
                <a:cubicBezTo>
                  <a:pt x="4039979" y="2488443"/>
                  <a:pt x="4017233" y="3559790"/>
                  <a:pt x="4039979" y="3589360"/>
                </a:cubicBezTo>
                <a:cubicBezTo>
                  <a:pt x="4062725" y="3618930"/>
                  <a:pt x="6467006" y="3589360"/>
                  <a:pt x="6496576" y="3589360"/>
                </a:cubicBezTo>
                <a:cubicBezTo>
                  <a:pt x="6526146" y="3589360"/>
                  <a:pt x="6485203" y="29570"/>
                  <a:pt x="6510224" y="0"/>
                </a:cubicBezTo>
              </a:path>
            </a:pathLst>
          </a:custGeom>
          <a:noFill/>
          <a:ln w="114300">
            <a:solidFill>
              <a:schemeClr val="accent1"/>
            </a:solidFill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5" grpId="1" animBg="1"/>
      <p:bldP spid="9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Rétegek jellemzése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3098042" y="1600200"/>
            <a:ext cx="5893557" cy="5105400"/>
          </a:xfrm>
        </p:spPr>
        <p:txBody>
          <a:bodyPr anchor="ctr"/>
          <a:lstStyle/>
          <a:p>
            <a:r>
              <a:rPr lang="hu-HU" dirty="0" smtClean="0"/>
              <a:t>Szolgáltatás</a:t>
            </a:r>
            <a:endParaRPr lang="en-US" dirty="0" smtClean="0"/>
          </a:p>
          <a:p>
            <a:pPr lvl="1"/>
            <a:r>
              <a:rPr lang="hu-HU" dirty="0" smtClean="0">
                <a:solidFill>
                  <a:srgbClr val="FF0000"/>
                </a:solidFill>
              </a:rPr>
              <a:t>Mit</a:t>
            </a:r>
            <a:r>
              <a:rPr lang="hu-HU" dirty="0" smtClean="0"/>
              <a:t> </a:t>
            </a:r>
            <a:r>
              <a:rPr lang="hu-HU" dirty="0" smtClean="0">
                <a:solidFill>
                  <a:srgbClr val="FF0000"/>
                </a:solidFill>
              </a:rPr>
              <a:t>csinál</a:t>
            </a:r>
            <a:r>
              <a:rPr lang="hu-HU" dirty="0" smtClean="0"/>
              <a:t> az adott réteg?</a:t>
            </a:r>
            <a:endParaRPr lang="en-US" dirty="0" smtClean="0"/>
          </a:p>
          <a:p>
            <a:r>
              <a:rPr lang="hu-HU" dirty="0" smtClean="0"/>
              <a:t>Interfész</a:t>
            </a:r>
            <a:endParaRPr lang="en-US" dirty="0" smtClean="0"/>
          </a:p>
          <a:p>
            <a:pPr lvl="1"/>
            <a:r>
              <a:rPr lang="hu-HU" dirty="0" smtClean="0">
                <a:solidFill>
                  <a:srgbClr val="FF0000"/>
                </a:solidFill>
              </a:rPr>
              <a:t>Hogyan</a:t>
            </a:r>
            <a:r>
              <a:rPr lang="hu-HU" dirty="0" smtClean="0"/>
              <a:t> </a:t>
            </a:r>
            <a:r>
              <a:rPr lang="hu-HU" dirty="0" smtClean="0">
                <a:solidFill>
                  <a:srgbClr val="FF0000"/>
                </a:solidFill>
              </a:rPr>
              <a:t>férhetünk</a:t>
            </a:r>
            <a:r>
              <a:rPr lang="hu-HU" dirty="0" smtClean="0"/>
              <a:t> </a:t>
            </a:r>
            <a:r>
              <a:rPr lang="hu-HU" dirty="0" smtClean="0">
                <a:solidFill>
                  <a:srgbClr val="FF0000"/>
                </a:solidFill>
              </a:rPr>
              <a:t>hozzá</a:t>
            </a:r>
            <a:r>
              <a:rPr lang="hu-HU" dirty="0" smtClean="0"/>
              <a:t> a réteghez?</a:t>
            </a:r>
            <a:endParaRPr lang="en-US" dirty="0" smtClean="0"/>
          </a:p>
          <a:p>
            <a:r>
              <a:rPr lang="hu-HU" dirty="0" smtClean="0"/>
              <a:t>Protokoll</a:t>
            </a:r>
            <a:endParaRPr lang="en-US" dirty="0" smtClean="0"/>
          </a:p>
          <a:p>
            <a:pPr lvl="1"/>
            <a:r>
              <a:rPr lang="hu-HU" dirty="0" smtClean="0">
                <a:solidFill>
                  <a:srgbClr val="FF0000"/>
                </a:solidFill>
              </a:rPr>
              <a:t>Hogyan</a:t>
            </a:r>
            <a:r>
              <a:rPr lang="hu-HU" dirty="0" smtClean="0"/>
              <a:t> </a:t>
            </a:r>
            <a:r>
              <a:rPr lang="hu-HU" dirty="0" smtClean="0">
                <a:solidFill>
                  <a:srgbClr val="FF0000"/>
                </a:solidFill>
              </a:rPr>
              <a:t>implementáljuk</a:t>
            </a:r>
            <a:r>
              <a:rPr lang="hu-HU" dirty="0" smtClean="0"/>
              <a:t> a réteget?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84492" y="2088136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57070" y="2088136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Alkalmazási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3252" y="2663624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45694" y="266362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Megjelenítési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3383" y="3236801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45825" y="323680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Ülés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3383" y="3809978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45825" y="380997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Szállítói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73383" y="4383155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45825" y="438315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73383" y="4960889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45825" y="496088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73514" y="5534066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45956" y="553406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798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Fizikai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3138985" y="1600200"/>
            <a:ext cx="5852614" cy="5105400"/>
          </a:xfrm>
        </p:spPr>
        <p:txBody>
          <a:bodyPr anchor="ctr">
            <a:normAutofit fontScale="92500" lnSpcReduction="20000"/>
          </a:bodyPr>
          <a:lstStyle/>
          <a:p>
            <a:r>
              <a:rPr lang="hu-HU" dirty="0" smtClean="0"/>
              <a:t>Szolgáltatás</a:t>
            </a:r>
            <a:endParaRPr lang="en-US" dirty="0" smtClean="0"/>
          </a:p>
          <a:p>
            <a:pPr lvl="1"/>
            <a:r>
              <a:rPr lang="hu-HU" dirty="0" smtClean="0"/>
              <a:t>Információt visz át két fizikailag összekötött eszköz között</a:t>
            </a:r>
          </a:p>
          <a:p>
            <a:pPr lvl="1"/>
            <a:r>
              <a:rPr lang="en-US" dirty="0" err="1"/>
              <a:t>definiálja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eszköz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a </a:t>
            </a:r>
            <a:r>
              <a:rPr lang="en-US" dirty="0" err="1"/>
              <a:t>fizikai</a:t>
            </a:r>
            <a:r>
              <a:rPr lang="en-US" dirty="0"/>
              <a:t> </a:t>
            </a:r>
            <a:r>
              <a:rPr lang="en-US" dirty="0" err="1"/>
              <a:t>átviteli</a:t>
            </a:r>
            <a:r>
              <a:rPr lang="en-US" dirty="0"/>
              <a:t> </a:t>
            </a:r>
            <a:r>
              <a:rPr lang="en-US" dirty="0" err="1"/>
              <a:t>közeg</a:t>
            </a:r>
            <a:r>
              <a:rPr lang="en-US" dirty="0"/>
              <a:t> </a:t>
            </a:r>
            <a:r>
              <a:rPr lang="en-US" dirty="0" err="1" smtClean="0"/>
              <a:t>kapcsolatát</a:t>
            </a:r>
            <a:endParaRPr lang="en-US" dirty="0" smtClean="0"/>
          </a:p>
          <a:p>
            <a:r>
              <a:rPr lang="hu-HU" dirty="0" smtClean="0"/>
              <a:t>Interfész</a:t>
            </a:r>
            <a:endParaRPr lang="en-US" dirty="0" smtClean="0"/>
          </a:p>
          <a:p>
            <a:pPr lvl="1"/>
            <a:r>
              <a:rPr lang="hu-HU" dirty="0" smtClean="0"/>
              <a:t>Specifikálja egy bit átvitelét</a:t>
            </a:r>
            <a:endParaRPr lang="en-US" dirty="0" smtClean="0">
              <a:solidFill>
                <a:schemeClr val="accent1"/>
              </a:solidFill>
            </a:endParaRPr>
          </a:p>
          <a:p>
            <a:r>
              <a:rPr lang="hu-HU" dirty="0" smtClean="0"/>
              <a:t>Protokoll</a:t>
            </a:r>
            <a:endParaRPr lang="en-US" dirty="0" smtClean="0"/>
          </a:p>
          <a:p>
            <a:pPr lvl="1"/>
            <a:r>
              <a:rPr lang="hu-HU" dirty="0" smtClean="0"/>
              <a:t>Egy bit kódolásának sémája</a:t>
            </a:r>
            <a:endParaRPr lang="en-US" dirty="0" smtClean="0"/>
          </a:p>
          <a:p>
            <a:pPr lvl="1"/>
            <a:r>
              <a:rPr lang="hu-HU" dirty="0" smtClean="0"/>
              <a:t>Feszültség szintek</a:t>
            </a:r>
            <a:endParaRPr lang="en-US" dirty="0" smtClean="0"/>
          </a:p>
          <a:p>
            <a:pPr lvl="1"/>
            <a:r>
              <a:rPr lang="hu-HU" dirty="0" smtClean="0"/>
              <a:t>Jelek időzítése</a:t>
            </a:r>
            <a:endParaRPr lang="en-US" dirty="0" smtClean="0"/>
          </a:p>
          <a:p>
            <a:r>
              <a:rPr lang="hu-HU" dirty="0" smtClean="0"/>
              <a:t>Példák</a:t>
            </a:r>
            <a:r>
              <a:rPr lang="en-US" dirty="0" smtClean="0"/>
              <a:t>: </a:t>
            </a:r>
            <a:r>
              <a:rPr lang="hu-HU" dirty="0" smtClean="0"/>
              <a:t>koaxiális kábel</a:t>
            </a:r>
            <a:r>
              <a:rPr lang="en-US" dirty="0" smtClean="0"/>
              <a:t>, </a:t>
            </a:r>
            <a:r>
              <a:rPr lang="hu-HU" dirty="0" smtClean="0"/>
              <a:t>optikai kábel</a:t>
            </a:r>
            <a:r>
              <a:rPr lang="en-US" dirty="0" smtClean="0"/>
              <a:t>, </a:t>
            </a:r>
            <a:r>
              <a:rPr lang="hu-HU" dirty="0" smtClean="0"/>
              <a:t>rádió frekvenciás adó</a:t>
            </a:r>
            <a:endParaRPr lang="en-US" dirty="0"/>
          </a:p>
        </p:txBody>
      </p:sp>
      <p:sp>
        <p:nvSpPr>
          <p:cNvPr id="19" name="Left Brace 18"/>
          <p:cNvSpPr/>
          <p:nvPr/>
        </p:nvSpPr>
        <p:spPr>
          <a:xfrm>
            <a:off x="2579425" y="1842448"/>
            <a:ext cx="559559" cy="4653886"/>
          </a:xfrm>
          <a:prstGeom prst="leftBrace">
            <a:avLst>
              <a:gd name="adj1" fmla="val 8333"/>
              <a:gd name="adj2" fmla="val 86194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84492" y="2088136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57070" y="2088136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Alkalmazási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73252" y="2663624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45694" y="266362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Megjelenítési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73383" y="3236801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45825" y="323680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Ülés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73383" y="3809978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45825" y="380997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Szállítói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73383" y="4383155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45825" y="438315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73383" y="4960889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45825" y="496088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73514" y="5534066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45956" y="553406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36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 smtClean="0"/>
              <a:t>A számítógépes hálózatok </a:t>
            </a:r>
            <a:br>
              <a:rPr lang="hu-HU" dirty="0" smtClean="0"/>
            </a:br>
            <a:r>
              <a:rPr lang="hu-HU" dirty="0"/>
              <a:t>	</a:t>
            </a:r>
            <a:r>
              <a:rPr lang="hu-HU" dirty="0" smtClean="0"/>
              <a:t>			mindenhol jelen vannak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52400" y="1600200"/>
            <a:ext cx="8839200" cy="5257800"/>
          </a:xfrm>
        </p:spPr>
        <p:txBody>
          <a:bodyPr>
            <a:normAutofit/>
          </a:bodyPr>
          <a:lstStyle/>
          <a:p>
            <a:r>
              <a:rPr lang="hu-HU" dirty="0" smtClean="0"/>
              <a:t>A hálózatok az élet minden részét érintik</a:t>
            </a:r>
            <a:endParaRPr lang="en-US" dirty="0" smtClean="0"/>
          </a:p>
          <a:p>
            <a:pPr lvl="1"/>
            <a:r>
              <a:rPr lang="en-US" dirty="0" smtClean="0"/>
              <a:t>Web </a:t>
            </a:r>
            <a:r>
              <a:rPr lang="hu-HU" dirty="0" smtClean="0"/>
              <a:t>keresés</a:t>
            </a:r>
            <a:endParaRPr lang="en-US" dirty="0" smtClean="0"/>
          </a:p>
          <a:p>
            <a:pPr lvl="1"/>
            <a:r>
              <a:rPr lang="hu-HU" dirty="0" smtClean="0"/>
              <a:t>Közösségi hálók</a:t>
            </a:r>
            <a:endParaRPr lang="en-US" dirty="0" smtClean="0"/>
          </a:p>
          <a:p>
            <a:pPr lvl="1"/>
            <a:r>
              <a:rPr lang="hu-HU" dirty="0" smtClean="0"/>
              <a:t>Film nézés</a:t>
            </a:r>
            <a:endParaRPr lang="en-US" dirty="0" smtClean="0"/>
          </a:p>
          <a:p>
            <a:pPr lvl="1"/>
            <a:r>
              <a:rPr lang="hu-HU" dirty="0" smtClean="0"/>
              <a:t>Termékek rendelése</a:t>
            </a:r>
            <a:endParaRPr lang="en-US" dirty="0" smtClean="0"/>
          </a:p>
          <a:p>
            <a:pPr lvl="1"/>
            <a:r>
              <a:rPr lang="hu-HU" dirty="0" smtClean="0"/>
              <a:t>Időpocsékolás</a:t>
            </a: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0" y="2146300"/>
            <a:ext cx="2628900" cy="92842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800" y="2438400"/>
            <a:ext cx="1832131" cy="1219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00" y="2946400"/>
            <a:ext cx="1752600" cy="1752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4500" y="4171130"/>
            <a:ext cx="2819400" cy="10231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7385" y="3327400"/>
            <a:ext cx="2776615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7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Adatkapcsolati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3138985" y="1600200"/>
            <a:ext cx="5852614" cy="5105400"/>
          </a:xfrm>
        </p:spPr>
        <p:txBody>
          <a:bodyPr anchor="ctr">
            <a:normAutofit fontScale="92500" lnSpcReduction="20000"/>
          </a:bodyPr>
          <a:lstStyle/>
          <a:p>
            <a:r>
              <a:rPr lang="hu-HU" dirty="0" smtClean="0"/>
              <a:t>Szolgáltatás</a:t>
            </a:r>
            <a:endParaRPr lang="en-US" dirty="0" smtClean="0"/>
          </a:p>
          <a:p>
            <a:pPr lvl="1"/>
            <a:r>
              <a:rPr lang="hu-HU" dirty="0" smtClean="0"/>
              <a:t>Adatok keretekre tördelésezés: határok a csomagok között </a:t>
            </a:r>
          </a:p>
          <a:p>
            <a:pPr lvl="1"/>
            <a:r>
              <a:rPr lang="hu-HU" dirty="0"/>
              <a:t>K</a:t>
            </a:r>
            <a:r>
              <a:rPr lang="hu-HU" dirty="0" smtClean="0"/>
              <a:t>özeghozzáférés vezérlés</a:t>
            </a:r>
            <a:r>
              <a:rPr lang="en-US" dirty="0" smtClean="0"/>
              <a:t> (MAC)</a:t>
            </a:r>
          </a:p>
          <a:p>
            <a:pPr lvl="1"/>
            <a:r>
              <a:rPr lang="en-US" dirty="0" smtClean="0"/>
              <a:t>Per-hop </a:t>
            </a:r>
            <a:r>
              <a:rPr lang="hu-HU" dirty="0" smtClean="0"/>
              <a:t>megbízhatóság és folyamvezérlés</a:t>
            </a:r>
          </a:p>
          <a:p>
            <a:r>
              <a:rPr lang="hu-HU" dirty="0" smtClean="0"/>
              <a:t>Interfész</a:t>
            </a:r>
            <a:endParaRPr lang="en-US" dirty="0" smtClean="0"/>
          </a:p>
          <a:p>
            <a:pPr lvl="1"/>
            <a:r>
              <a:rPr lang="hu-HU" dirty="0" smtClean="0"/>
              <a:t>Keret küldése két közös médiumra kötött eszköz között</a:t>
            </a:r>
            <a:endParaRPr lang="en-US" dirty="0" smtClean="0">
              <a:solidFill>
                <a:schemeClr val="accent1"/>
              </a:solidFill>
            </a:endParaRPr>
          </a:p>
          <a:p>
            <a:r>
              <a:rPr lang="hu-HU" dirty="0" smtClean="0"/>
              <a:t>Protokoll</a:t>
            </a:r>
            <a:endParaRPr lang="en-US" dirty="0" smtClean="0"/>
          </a:p>
          <a:p>
            <a:pPr lvl="1"/>
            <a:r>
              <a:rPr lang="hu-HU" dirty="0" smtClean="0"/>
              <a:t>Fizikai címzés</a:t>
            </a:r>
            <a:r>
              <a:rPr lang="en-US" dirty="0" smtClean="0"/>
              <a:t> (</a:t>
            </a:r>
            <a:r>
              <a:rPr lang="hu-HU" dirty="0" smtClean="0"/>
              <a:t>pl.</a:t>
            </a:r>
            <a:r>
              <a:rPr lang="en-US" dirty="0" smtClean="0"/>
              <a:t> MAC address</a:t>
            </a:r>
            <a:r>
              <a:rPr lang="hu-HU" dirty="0" smtClean="0"/>
              <a:t>, IB </a:t>
            </a:r>
            <a:r>
              <a:rPr lang="hu-HU" dirty="0" err="1" smtClean="0"/>
              <a:t>address</a:t>
            </a:r>
            <a:r>
              <a:rPr lang="en-US" dirty="0" smtClean="0"/>
              <a:t>)</a:t>
            </a:r>
          </a:p>
          <a:p>
            <a:r>
              <a:rPr lang="hu-HU" dirty="0" smtClean="0"/>
              <a:t>Példák</a:t>
            </a:r>
            <a:r>
              <a:rPr lang="en-US" dirty="0" smtClean="0"/>
              <a:t>: Ethernet, </a:t>
            </a:r>
            <a:r>
              <a:rPr lang="en-US" dirty="0" err="1" smtClean="0"/>
              <a:t>Wifi</a:t>
            </a:r>
            <a:r>
              <a:rPr lang="en-US" dirty="0" smtClean="0"/>
              <a:t>, </a:t>
            </a:r>
            <a:r>
              <a:rPr lang="hu-HU" dirty="0" err="1" smtClean="0"/>
              <a:t>InfiniBand</a:t>
            </a:r>
            <a:endParaRPr lang="en-US" dirty="0"/>
          </a:p>
        </p:txBody>
      </p:sp>
      <p:sp>
        <p:nvSpPr>
          <p:cNvPr id="19" name="Left Brace 18"/>
          <p:cNvSpPr/>
          <p:nvPr/>
        </p:nvSpPr>
        <p:spPr>
          <a:xfrm>
            <a:off x="2579425" y="1842448"/>
            <a:ext cx="559559" cy="4653886"/>
          </a:xfrm>
          <a:prstGeom prst="leftBrace">
            <a:avLst>
              <a:gd name="adj1" fmla="val 8333"/>
              <a:gd name="adj2" fmla="val 73291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84492" y="2088136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57070" y="2088136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Alkalmazási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73252" y="2663624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45694" y="266362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Megjelenítési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73383" y="3236801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45825" y="323680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Ülés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73383" y="3809978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45825" y="380997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Szállítói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73383" y="4383155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45825" y="438315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73383" y="4960889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45825" y="496088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73514" y="5534066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45956" y="553406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08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Hálózati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3138985" y="1600200"/>
            <a:ext cx="5852614" cy="5105400"/>
          </a:xfrm>
        </p:spPr>
        <p:txBody>
          <a:bodyPr anchor="ctr">
            <a:normAutofit fontScale="92500" lnSpcReduction="10000"/>
          </a:bodyPr>
          <a:lstStyle/>
          <a:p>
            <a:r>
              <a:rPr lang="hu-HU" dirty="0" smtClean="0"/>
              <a:t>Szolgáltatás</a:t>
            </a:r>
            <a:endParaRPr lang="en-US" dirty="0" smtClean="0"/>
          </a:p>
          <a:p>
            <a:pPr lvl="1"/>
            <a:r>
              <a:rPr lang="hu-HU" dirty="0" smtClean="0"/>
              <a:t>Csomagtovábbítás</a:t>
            </a:r>
          </a:p>
          <a:p>
            <a:pPr lvl="1"/>
            <a:r>
              <a:rPr lang="hu-HU" dirty="0" smtClean="0"/>
              <a:t>Útvonalválasztás</a:t>
            </a:r>
            <a:endParaRPr lang="hu-HU" dirty="0"/>
          </a:p>
          <a:p>
            <a:pPr lvl="1"/>
            <a:r>
              <a:rPr lang="hu-HU" dirty="0" smtClean="0"/>
              <a:t>Csomag </a:t>
            </a:r>
            <a:r>
              <a:rPr lang="hu-HU" dirty="0" err="1" smtClean="0"/>
              <a:t>fragmentálás</a:t>
            </a:r>
            <a:r>
              <a:rPr lang="hu-HU" dirty="0" smtClean="0"/>
              <a:t> kezelése</a:t>
            </a:r>
            <a:endParaRPr lang="en-US" dirty="0" smtClean="0"/>
          </a:p>
          <a:p>
            <a:pPr lvl="1"/>
            <a:r>
              <a:rPr lang="hu-HU" dirty="0" smtClean="0"/>
              <a:t>Csomag ütemezés</a:t>
            </a:r>
            <a:endParaRPr lang="en-US" dirty="0" smtClean="0"/>
          </a:p>
          <a:p>
            <a:pPr lvl="1"/>
            <a:r>
              <a:rPr lang="hu-HU" dirty="0" smtClean="0"/>
              <a:t>Puffer kezelés</a:t>
            </a:r>
            <a:endParaRPr lang="en-US" dirty="0" smtClean="0"/>
          </a:p>
          <a:p>
            <a:r>
              <a:rPr lang="hu-HU" dirty="0" smtClean="0"/>
              <a:t>Interfész</a:t>
            </a:r>
            <a:endParaRPr lang="en-US" dirty="0" smtClean="0"/>
          </a:p>
          <a:p>
            <a:pPr lvl="1"/>
            <a:r>
              <a:rPr lang="hu-HU" dirty="0" smtClean="0"/>
              <a:t>Csomag küldése egy adott végpontnak</a:t>
            </a:r>
            <a:endParaRPr lang="en-US" dirty="0" smtClean="0">
              <a:solidFill>
                <a:schemeClr val="accent1"/>
              </a:solidFill>
            </a:endParaRPr>
          </a:p>
          <a:p>
            <a:r>
              <a:rPr lang="hu-HU" dirty="0" smtClean="0"/>
              <a:t>Protokoll</a:t>
            </a:r>
            <a:endParaRPr lang="en-US" dirty="0" smtClean="0"/>
          </a:p>
          <a:p>
            <a:pPr lvl="1"/>
            <a:r>
              <a:rPr lang="hu-HU" dirty="0" smtClean="0"/>
              <a:t>Globálisan egyedi címeket definiálása</a:t>
            </a:r>
            <a:endParaRPr lang="en-US" dirty="0" smtClean="0"/>
          </a:p>
          <a:p>
            <a:pPr lvl="1"/>
            <a:r>
              <a:rPr lang="hu-HU" dirty="0" err="1" smtClean="0"/>
              <a:t>Routing</a:t>
            </a:r>
            <a:r>
              <a:rPr lang="hu-HU" dirty="0" smtClean="0"/>
              <a:t> táblák karbantartása</a:t>
            </a:r>
            <a:endParaRPr lang="en-US" dirty="0" smtClean="0"/>
          </a:p>
          <a:p>
            <a:r>
              <a:rPr lang="hu-HU" dirty="0" smtClean="0"/>
              <a:t>Példák</a:t>
            </a:r>
            <a:r>
              <a:rPr lang="en-US" dirty="0" smtClean="0"/>
              <a:t>: Internet Protocol (IP</a:t>
            </a:r>
            <a:r>
              <a:rPr lang="hu-HU" dirty="0" smtClean="0"/>
              <a:t>v4</a:t>
            </a:r>
            <a:r>
              <a:rPr lang="en-US" dirty="0" smtClean="0"/>
              <a:t>), IPv6</a:t>
            </a:r>
            <a:endParaRPr lang="en-US" dirty="0"/>
          </a:p>
        </p:txBody>
      </p:sp>
      <p:sp>
        <p:nvSpPr>
          <p:cNvPr id="19" name="Left Brace 18"/>
          <p:cNvSpPr/>
          <p:nvPr/>
        </p:nvSpPr>
        <p:spPr>
          <a:xfrm>
            <a:off x="2579425" y="1842448"/>
            <a:ext cx="559559" cy="4653886"/>
          </a:xfrm>
          <a:prstGeom prst="leftBrace">
            <a:avLst>
              <a:gd name="adj1" fmla="val 8333"/>
              <a:gd name="adj2" fmla="val 60681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84492" y="2088136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57070" y="2088136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Alkalmazási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73252" y="2663624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45694" y="266362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Megjelenítési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73383" y="3236801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45825" y="323680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Ülés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73383" y="3809978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45825" y="380997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Szállítói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73383" y="4383155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45825" y="438315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73383" y="4960889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45825" y="496088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73514" y="5534066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45956" y="553406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08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Szállítói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3138985" y="1600200"/>
            <a:ext cx="5852614" cy="5105400"/>
          </a:xfrm>
        </p:spPr>
        <p:txBody>
          <a:bodyPr anchor="ctr">
            <a:normAutofit fontScale="92500"/>
          </a:bodyPr>
          <a:lstStyle/>
          <a:p>
            <a:r>
              <a:rPr lang="hu-HU" dirty="0" smtClean="0"/>
              <a:t>Szolgáltatás</a:t>
            </a:r>
            <a:endParaRPr lang="en-US" dirty="0" smtClean="0"/>
          </a:p>
          <a:p>
            <a:pPr lvl="1"/>
            <a:r>
              <a:rPr lang="en-US" dirty="0" smtClean="0"/>
              <a:t>Multiplex</a:t>
            </a:r>
            <a:r>
              <a:rPr lang="hu-HU" dirty="0" err="1" smtClean="0"/>
              <a:t>álás</a:t>
            </a:r>
            <a:r>
              <a:rPr lang="en-US" dirty="0" smtClean="0"/>
              <a:t>/</a:t>
            </a:r>
            <a:r>
              <a:rPr lang="en-US" dirty="0" err="1" smtClean="0"/>
              <a:t>demultiplex</a:t>
            </a:r>
            <a:r>
              <a:rPr lang="hu-HU" dirty="0" err="1" smtClean="0"/>
              <a:t>álás</a:t>
            </a:r>
            <a:endParaRPr lang="en-US" dirty="0" smtClean="0"/>
          </a:p>
          <a:p>
            <a:pPr lvl="1"/>
            <a:r>
              <a:rPr lang="hu-HU" dirty="0" smtClean="0"/>
              <a:t>Torlódásvezérlés</a:t>
            </a:r>
            <a:endParaRPr lang="en-US" dirty="0" smtClean="0"/>
          </a:p>
          <a:p>
            <a:pPr lvl="1"/>
            <a:r>
              <a:rPr lang="hu-HU" dirty="0" smtClean="0"/>
              <a:t>Megbízható, sorrendhelyes továbbítás</a:t>
            </a:r>
            <a:endParaRPr lang="en-US" dirty="0" smtClean="0"/>
          </a:p>
          <a:p>
            <a:r>
              <a:rPr lang="hu-HU" dirty="0" smtClean="0"/>
              <a:t>Interfész</a:t>
            </a:r>
            <a:endParaRPr lang="en-US" dirty="0" smtClean="0"/>
          </a:p>
          <a:p>
            <a:pPr lvl="1"/>
            <a:r>
              <a:rPr lang="hu-HU" dirty="0" smtClean="0"/>
              <a:t>Üzenet küldése egy célállomásnak</a:t>
            </a:r>
            <a:endParaRPr lang="en-US" dirty="0" smtClean="0">
              <a:solidFill>
                <a:schemeClr val="accent1"/>
              </a:solidFill>
            </a:endParaRPr>
          </a:p>
          <a:p>
            <a:r>
              <a:rPr lang="hu-HU" dirty="0" smtClean="0"/>
              <a:t>Protokoll</a:t>
            </a:r>
            <a:endParaRPr lang="en-US" dirty="0" smtClean="0"/>
          </a:p>
          <a:p>
            <a:pPr lvl="1"/>
            <a:r>
              <a:rPr lang="en-US" dirty="0" smtClean="0"/>
              <a:t>Port </a:t>
            </a:r>
            <a:r>
              <a:rPr lang="hu-HU" dirty="0" smtClean="0"/>
              <a:t>szám</a:t>
            </a:r>
            <a:endParaRPr lang="en-US" dirty="0" smtClean="0"/>
          </a:p>
          <a:p>
            <a:pPr lvl="1"/>
            <a:r>
              <a:rPr lang="hu-HU" dirty="0" smtClean="0"/>
              <a:t>Megbízhatóság/Hiba javítás</a:t>
            </a:r>
            <a:endParaRPr lang="en-US" dirty="0" smtClean="0"/>
          </a:p>
          <a:p>
            <a:pPr lvl="1"/>
            <a:r>
              <a:rPr lang="hu-HU" dirty="0" smtClean="0"/>
              <a:t>Folyamfelügyelet</a:t>
            </a:r>
          </a:p>
          <a:p>
            <a:r>
              <a:rPr lang="hu-HU" dirty="0" smtClean="0"/>
              <a:t>Példa</a:t>
            </a:r>
            <a:r>
              <a:rPr lang="en-US" dirty="0" smtClean="0"/>
              <a:t>: UDP, TCP</a:t>
            </a:r>
            <a:endParaRPr lang="en-US" dirty="0"/>
          </a:p>
        </p:txBody>
      </p:sp>
      <p:sp>
        <p:nvSpPr>
          <p:cNvPr id="19" name="Left Brace 18"/>
          <p:cNvSpPr/>
          <p:nvPr/>
        </p:nvSpPr>
        <p:spPr>
          <a:xfrm>
            <a:off x="2579425" y="1842448"/>
            <a:ext cx="559559" cy="4653886"/>
          </a:xfrm>
          <a:prstGeom prst="leftBrace">
            <a:avLst>
              <a:gd name="adj1" fmla="val 8333"/>
              <a:gd name="adj2" fmla="val 48951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84492" y="2088136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57070" y="2088136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Alkalmazási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73252" y="2663624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45694" y="266362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Megjelenítési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73383" y="3236801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45825" y="323680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Ülés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73383" y="3809978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45825" y="380997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Szállítói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73383" y="4383155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45825" y="438315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73383" y="4960889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45825" y="496088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73514" y="5534066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45956" y="553406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08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Ülés v. Munkamenet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3138985" y="1600200"/>
            <a:ext cx="5852614" cy="5105400"/>
          </a:xfrm>
        </p:spPr>
        <p:txBody>
          <a:bodyPr anchor="ctr">
            <a:normAutofit fontScale="92500" lnSpcReduction="10000"/>
          </a:bodyPr>
          <a:lstStyle/>
          <a:p>
            <a:r>
              <a:rPr lang="hu-HU" dirty="0" smtClean="0"/>
              <a:t>Szolgáltatás</a:t>
            </a:r>
            <a:endParaRPr lang="en-US" dirty="0" smtClean="0"/>
          </a:p>
          <a:p>
            <a:pPr lvl="1"/>
            <a:r>
              <a:rPr lang="en-US" dirty="0" err="1"/>
              <a:t>kapcsolat</a:t>
            </a:r>
            <a:r>
              <a:rPr lang="en-US" dirty="0"/>
              <a:t> </a:t>
            </a:r>
            <a:r>
              <a:rPr lang="en-US" dirty="0" err="1"/>
              <a:t>menedzsment</a:t>
            </a:r>
            <a:r>
              <a:rPr lang="en-US" dirty="0"/>
              <a:t>: </a:t>
            </a:r>
            <a:r>
              <a:rPr lang="en-US" dirty="0" err="1"/>
              <a:t>felépítés</a:t>
            </a:r>
            <a:r>
              <a:rPr lang="en-US" dirty="0"/>
              <a:t>, </a:t>
            </a:r>
            <a:r>
              <a:rPr lang="en-US" dirty="0" err="1"/>
              <a:t>fenntarás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 smtClean="0"/>
              <a:t>bontás</a:t>
            </a:r>
            <a:endParaRPr lang="en-US" dirty="0"/>
          </a:p>
          <a:p>
            <a:pPr lvl="1"/>
            <a:r>
              <a:rPr lang="en-US" dirty="0" err="1"/>
              <a:t>munkamenet</a:t>
            </a:r>
            <a:r>
              <a:rPr lang="en-US" dirty="0"/>
              <a:t> </a:t>
            </a:r>
            <a:r>
              <a:rPr lang="en-US" dirty="0" err="1"/>
              <a:t>típusának</a:t>
            </a:r>
            <a:r>
              <a:rPr lang="en-US" dirty="0"/>
              <a:t> </a:t>
            </a:r>
            <a:r>
              <a:rPr lang="en-US" dirty="0" err="1" smtClean="0"/>
              <a:t>meghatározása</a:t>
            </a:r>
            <a:endParaRPr lang="en-US" dirty="0"/>
          </a:p>
          <a:p>
            <a:pPr lvl="1"/>
            <a:r>
              <a:rPr lang="en-US" dirty="0" err="1"/>
              <a:t>szinkronizációs</a:t>
            </a:r>
            <a:r>
              <a:rPr lang="en-US" dirty="0"/>
              <a:t> </a:t>
            </a:r>
            <a:r>
              <a:rPr lang="en-US" dirty="0" err="1"/>
              <a:t>pont</a:t>
            </a:r>
            <a:r>
              <a:rPr lang="en-US" dirty="0"/>
              <a:t> </a:t>
            </a:r>
            <a:r>
              <a:rPr lang="en-US" dirty="0" err="1"/>
              <a:t>menedzsment</a:t>
            </a:r>
            <a:r>
              <a:rPr lang="en-US" dirty="0"/>
              <a:t> (checkpoint</a:t>
            </a:r>
            <a:r>
              <a:rPr lang="en-US" dirty="0" smtClean="0"/>
              <a:t>)</a:t>
            </a:r>
            <a:endParaRPr lang="en-US" dirty="0"/>
          </a:p>
          <a:p>
            <a:r>
              <a:rPr lang="hu-HU" dirty="0" smtClean="0"/>
              <a:t>Interfész</a:t>
            </a:r>
            <a:endParaRPr lang="en-US" dirty="0" smtClean="0"/>
          </a:p>
          <a:p>
            <a:pPr lvl="1"/>
            <a:r>
              <a:rPr lang="hu-HU" dirty="0" smtClean="0"/>
              <a:t>Attól függ</a:t>
            </a:r>
            <a:r>
              <a:rPr lang="en-US" dirty="0" smtClean="0"/>
              <a:t>…</a:t>
            </a:r>
            <a:endParaRPr lang="en-US" dirty="0" smtClean="0">
              <a:solidFill>
                <a:schemeClr val="accent1"/>
              </a:solidFill>
            </a:endParaRPr>
          </a:p>
          <a:p>
            <a:r>
              <a:rPr lang="hu-HU" dirty="0" smtClean="0"/>
              <a:t>Protokoll</a:t>
            </a:r>
            <a:endParaRPr lang="en-US" dirty="0" smtClean="0"/>
          </a:p>
          <a:p>
            <a:pPr lvl="1"/>
            <a:r>
              <a:rPr lang="en-US" dirty="0" smtClean="0"/>
              <a:t>Token </a:t>
            </a:r>
            <a:r>
              <a:rPr lang="hu-HU" dirty="0" smtClean="0"/>
              <a:t>menedzsment</a:t>
            </a:r>
            <a:endParaRPr lang="en-US" dirty="0" smtClean="0"/>
          </a:p>
          <a:p>
            <a:pPr lvl="1"/>
            <a:r>
              <a:rPr lang="hu-HU" dirty="0" err="1" smtClean="0"/>
              <a:t>Szinkronizációs</a:t>
            </a:r>
            <a:r>
              <a:rPr lang="en-US" dirty="0" smtClean="0"/>
              <a:t> checkpoints</a:t>
            </a:r>
            <a:r>
              <a:rPr lang="hu-HU" dirty="0" smtClean="0"/>
              <a:t> beszúrás</a:t>
            </a:r>
            <a:endParaRPr lang="en-US" dirty="0" smtClean="0"/>
          </a:p>
          <a:p>
            <a:r>
              <a:rPr lang="hu-HU" dirty="0" smtClean="0"/>
              <a:t>Példa</a:t>
            </a:r>
            <a:r>
              <a:rPr lang="en-US" dirty="0" smtClean="0"/>
              <a:t>: </a:t>
            </a:r>
            <a:r>
              <a:rPr lang="hu-HU" dirty="0" smtClean="0">
                <a:solidFill>
                  <a:schemeClr val="accent1"/>
                </a:solidFill>
              </a:rPr>
              <a:t>nincs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>
            <a:off x="2579425" y="1842448"/>
            <a:ext cx="559559" cy="4653886"/>
          </a:xfrm>
          <a:prstGeom prst="leftBrace">
            <a:avLst>
              <a:gd name="adj1" fmla="val 8333"/>
              <a:gd name="adj2" fmla="val 36927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84492" y="2088136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57070" y="2088136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Alkalmazási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73252" y="2663624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45694" y="266362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Megjelenítési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73383" y="3236801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45825" y="323680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Ülés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73383" y="3809978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45825" y="380997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Szállítói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73383" y="4383155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45825" y="438315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73383" y="4960889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45825" y="496088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73514" y="5534066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45956" y="553406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08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Megjelenítési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3138985" y="1600200"/>
            <a:ext cx="5852614" cy="5105400"/>
          </a:xfrm>
        </p:spPr>
        <p:txBody>
          <a:bodyPr anchor="ctr">
            <a:normAutofit fontScale="92500"/>
          </a:bodyPr>
          <a:lstStyle/>
          <a:p>
            <a:r>
              <a:rPr lang="hu-HU" dirty="0" smtClean="0"/>
              <a:t>Szolgáltatás</a:t>
            </a:r>
            <a:endParaRPr lang="en-US" dirty="0" smtClean="0"/>
          </a:p>
          <a:p>
            <a:pPr lvl="1"/>
            <a:r>
              <a:rPr lang="hu-HU" dirty="0" smtClean="0"/>
              <a:t>Adatkonverzió különböző reprezentációk között</a:t>
            </a:r>
            <a:endParaRPr lang="en-US" dirty="0" smtClean="0"/>
          </a:p>
          <a:p>
            <a:pPr lvl="1"/>
            <a:r>
              <a:rPr lang="hu-HU" dirty="0" smtClean="0"/>
              <a:t>Pl.</a:t>
            </a:r>
            <a:r>
              <a:rPr lang="en-US" dirty="0" smtClean="0"/>
              <a:t> big endian to little endian</a:t>
            </a:r>
          </a:p>
          <a:p>
            <a:pPr lvl="1"/>
            <a:r>
              <a:rPr lang="hu-HU" dirty="0" smtClean="0"/>
              <a:t>Pl.</a:t>
            </a:r>
            <a:r>
              <a:rPr lang="en-US" dirty="0" smtClean="0"/>
              <a:t> </a:t>
            </a:r>
            <a:r>
              <a:rPr lang="en-US" dirty="0" err="1" smtClean="0"/>
              <a:t>Ascii</a:t>
            </a:r>
            <a:r>
              <a:rPr lang="en-US" dirty="0" smtClean="0"/>
              <a:t> to Unicode</a:t>
            </a:r>
          </a:p>
          <a:p>
            <a:r>
              <a:rPr lang="hu-HU" dirty="0" smtClean="0"/>
              <a:t>Interfész</a:t>
            </a:r>
            <a:endParaRPr lang="en-US" dirty="0" smtClean="0"/>
          </a:p>
          <a:p>
            <a:pPr lvl="1"/>
            <a:r>
              <a:rPr lang="hu-HU" dirty="0" smtClean="0"/>
              <a:t>Attól függ…</a:t>
            </a:r>
            <a:endParaRPr lang="en-US" dirty="0" smtClean="0">
              <a:solidFill>
                <a:schemeClr val="accent1"/>
              </a:solidFill>
            </a:endParaRPr>
          </a:p>
          <a:p>
            <a:r>
              <a:rPr lang="hu-HU" dirty="0" smtClean="0"/>
              <a:t>Protokoll</a:t>
            </a:r>
            <a:endParaRPr lang="en-US" dirty="0" smtClean="0"/>
          </a:p>
          <a:p>
            <a:pPr lvl="1"/>
            <a:r>
              <a:rPr lang="hu-HU" dirty="0" smtClean="0"/>
              <a:t>Adatformátumokat definiál</a:t>
            </a:r>
            <a:endParaRPr lang="en-US" dirty="0" smtClean="0"/>
          </a:p>
          <a:p>
            <a:pPr lvl="1"/>
            <a:r>
              <a:rPr lang="hu-HU" dirty="0" smtClean="0"/>
              <a:t>Transzformációs szabályokat alkalmaz</a:t>
            </a:r>
            <a:endParaRPr lang="en-US" dirty="0" smtClean="0"/>
          </a:p>
          <a:p>
            <a:r>
              <a:rPr lang="hu-HU" dirty="0" smtClean="0"/>
              <a:t>Példa</a:t>
            </a:r>
            <a:r>
              <a:rPr lang="en-US" dirty="0" smtClean="0"/>
              <a:t>: </a:t>
            </a:r>
            <a:r>
              <a:rPr lang="en-US" dirty="0" smtClean="0">
                <a:solidFill>
                  <a:schemeClr val="accent1"/>
                </a:solidFill>
              </a:rPr>
              <a:t>n</a:t>
            </a:r>
            <a:r>
              <a:rPr lang="hu-HU" dirty="0" err="1" smtClean="0">
                <a:solidFill>
                  <a:schemeClr val="accent1"/>
                </a:solidFill>
              </a:rPr>
              <a:t>incs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>
            <a:off x="2579425" y="1842448"/>
            <a:ext cx="559559" cy="4653886"/>
          </a:xfrm>
          <a:prstGeom prst="leftBrace">
            <a:avLst>
              <a:gd name="adj1" fmla="val 8333"/>
              <a:gd name="adj2" fmla="val 24024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84492" y="2088136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57070" y="2088136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Alkalmazási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73252" y="2663624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45694" y="266362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Megjelenítési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73383" y="3236801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45825" y="323680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Ülés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73383" y="3809978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45825" y="380997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Szállítói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73383" y="4383155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45825" y="438315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73383" y="4960889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45825" y="496088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73514" y="5534066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45956" y="553406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47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Alkalmazási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3138985" y="1600200"/>
            <a:ext cx="5852614" cy="5105400"/>
          </a:xfrm>
        </p:spPr>
        <p:txBody>
          <a:bodyPr anchor="ctr">
            <a:normAutofit/>
          </a:bodyPr>
          <a:lstStyle/>
          <a:p>
            <a:r>
              <a:rPr lang="hu-HU" dirty="0" smtClean="0"/>
              <a:t>Szolgáltatás</a:t>
            </a:r>
            <a:endParaRPr lang="en-US" dirty="0" smtClean="0"/>
          </a:p>
          <a:p>
            <a:pPr lvl="1"/>
            <a:r>
              <a:rPr lang="hu-HU" dirty="0" smtClean="0"/>
              <a:t>Bármi…</a:t>
            </a:r>
            <a:endParaRPr lang="en-US" dirty="0" smtClean="0"/>
          </a:p>
          <a:p>
            <a:r>
              <a:rPr lang="hu-HU" dirty="0" smtClean="0"/>
              <a:t>Interfész</a:t>
            </a:r>
            <a:endParaRPr lang="en-US" dirty="0" smtClean="0"/>
          </a:p>
          <a:p>
            <a:pPr lvl="1"/>
            <a:r>
              <a:rPr lang="hu-HU" dirty="0" smtClean="0"/>
              <a:t>Bármi…</a:t>
            </a:r>
            <a:endParaRPr lang="en-US" dirty="0" smtClean="0">
              <a:solidFill>
                <a:schemeClr val="accent1"/>
              </a:solidFill>
            </a:endParaRPr>
          </a:p>
          <a:p>
            <a:r>
              <a:rPr lang="hu-HU" dirty="0" smtClean="0"/>
              <a:t>Protokoll</a:t>
            </a:r>
            <a:endParaRPr lang="en-US" dirty="0" smtClean="0"/>
          </a:p>
          <a:p>
            <a:pPr lvl="1"/>
            <a:r>
              <a:rPr lang="hu-HU" dirty="0" smtClean="0"/>
              <a:t>Bármi…</a:t>
            </a:r>
            <a:endParaRPr lang="en-US" dirty="0" smtClean="0"/>
          </a:p>
          <a:p>
            <a:r>
              <a:rPr lang="hu-HU" dirty="0" smtClean="0"/>
              <a:t>Példa</a:t>
            </a:r>
            <a:r>
              <a:rPr lang="en-US" dirty="0" smtClean="0"/>
              <a:t>: </a:t>
            </a:r>
            <a:r>
              <a:rPr lang="hu-HU" dirty="0" smtClean="0"/>
              <a:t>kapcsold be a </a:t>
            </a:r>
            <a:r>
              <a:rPr lang="hu-HU" dirty="0" err="1" smtClean="0"/>
              <a:t>mobilod</a:t>
            </a:r>
            <a:r>
              <a:rPr lang="hu-HU" dirty="0" smtClean="0"/>
              <a:t> és nézd meg milyen </a:t>
            </a:r>
            <a:r>
              <a:rPr lang="hu-HU" dirty="0" err="1" smtClean="0"/>
              <a:t>appok</a:t>
            </a:r>
            <a:r>
              <a:rPr lang="hu-HU" dirty="0" smtClean="0"/>
              <a:t> vannak rajta…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>
            <a:off x="2579425" y="1842448"/>
            <a:ext cx="559559" cy="4653886"/>
          </a:xfrm>
          <a:prstGeom prst="leftBrace">
            <a:avLst>
              <a:gd name="adj1" fmla="val 8333"/>
              <a:gd name="adj2" fmla="val 11414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84492" y="2088136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57070" y="2088136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Alkalmazási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73252" y="2663624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45694" y="266362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Megjelenítési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73383" y="3236801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45825" y="323680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Ülés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73383" y="3809978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45825" y="380997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Szállítói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73383" y="4383155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45825" y="438315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Hálózati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73383" y="4960889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45825" y="496088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Adatkapcsolati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73514" y="5534066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45956" y="553406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 smtClean="0">
                <a:solidFill>
                  <a:schemeClr val="bg1"/>
                </a:solidFill>
              </a:rPr>
              <a:t>Fizikai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47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Tananyag címszavakban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hu-HU" sz="2000" dirty="0" smtClean="0"/>
              <a:t>Hálózatok leírásához használt legfontosabb referencia modellek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2000" dirty="0"/>
              <a:t>Fizikai réteg áttekintése </a:t>
            </a:r>
            <a:endParaRPr lang="hu-HU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hu-HU" sz="2000" dirty="0"/>
              <a:t>Adatkapcsolati réteg</a:t>
            </a:r>
          </a:p>
          <a:p>
            <a:pPr marL="749808" lvl="1" indent="-457200">
              <a:buFont typeface="+mj-lt"/>
              <a:buAutoNum type="alphaLcParenR"/>
            </a:pPr>
            <a:r>
              <a:rPr lang="hu-HU" sz="2000" dirty="0"/>
              <a:t>„</a:t>
            </a:r>
            <a:r>
              <a:rPr lang="hu-HU" sz="2000" b="1" dirty="0" err="1">
                <a:solidFill>
                  <a:srgbClr val="00B0F0"/>
                </a:solidFill>
              </a:rPr>
              <a:t>L</a:t>
            </a:r>
            <a:r>
              <a:rPr lang="hu-HU" sz="2000" dirty="0" err="1"/>
              <a:t>ogical</a:t>
            </a:r>
            <a:r>
              <a:rPr lang="hu-HU" sz="2000" dirty="0"/>
              <a:t> </a:t>
            </a:r>
            <a:r>
              <a:rPr lang="hu-HU" sz="2000" b="1" dirty="0">
                <a:solidFill>
                  <a:srgbClr val="00B0F0"/>
                </a:solidFill>
              </a:rPr>
              <a:t>L</a:t>
            </a:r>
            <a:r>
              <a:rPr lang="hu-HU" sz="2000" dirty="0"/>
              <a:t>ink </a:t>
            </a:r>
            <a:r>
              <a:rPr lang="hu-HU" sz="2000" b="1" dirty="0" err="1">
                <a:solidFill>
                  <a:srgbClr val="00B0F0"/>
                </a:solidFill>
              </a:rPr>
              <a:t>C</a:t>
            </a:r>
            <a:r>
              <a:rPr lang="hu-HU" sz="2000" dirty="0" err="1"/>
              <a:t>ontrol</a:t>
            </a:r>
            <a:r>
              <a:rPr lang="hu-HU" sz="2000" dirty="0"/>
              <a:t>” </a:t>
            </a:r>
            <a:r>
              <a:rPr lang="hu-HU" sz="2000" dirty="0" err="1"/>
              <a:t>alréteg</a:t>
            </a:r>
            <a:endParaRPr lang="hu-HU" sz="2000" dirty="0"/>
          </a:p>
          <a:p>
            <a:pPr marL="749808" lvl="1" indent="-457200">
              <a:buFont typeface="+mj-lt"/>
              <a:buAutoNum type="alphaLcParenR"/>
            </a:pPr>
            <a:r>
              <a:rPr lang="hu-HU" sz="2000" dirty="0"/>
              <a:t>„</a:t>
            </a:r>
            <a:r>
              <a:rPr lang="hu-HU" sz="2000" b="1" dirty="0" err="1">
                <a:solidFill>
                  <a:srgbClr val="00B0F0"/>
                </a:solidFill>
              </a:rPr>
              <a:t>M</a:t>
            </a:r>
            <a:r>
              <a:rPr lang="hu-HU" sz="2000" dirty="0" err="1"/>
              <a:t>edium</a:t>
            </a:r>
            <a:r>
              <a:rPr lang="hu-HU" sz="2000" b="1" dirty="0"/>
              <a:t> </a:t>
            </a:r>
            <a:r>
              <a:rPr lang="hu-HU" sz="2000" b="1" dirty="0">
                <a:solidFill>
                  <a:srgbClr val="00B0F0"/>
                </a:solidFill>
              </a:rPr>
              <a:t>A</a:t>
            </a:r>
            <a:r>
              <a:rPr lang="hu-HU" sz="2000" dirty="0"/>
              <a:t>ccess </a:t>
            </a:r>
            <a:r>
              <a:rPr lang="hu-HU" sz="2000" b="1" dirty="0" err="1">
                <a:solidFill>
                  <a:srgbClr val="00B0F0"/>
                </a:solidFill>
              </a:rPr>
              <a:t>C</a:t>
            </a:r>
            <a:r>
              <a:rPr lang="hu-HU" sz="2000" dirty="0" err="1"/>
              <a:t>ontrol</a:t>
            </a:r>
            <a:r>
              <a:rPr lang="hu-HU" sz="2000" dirty="0"/>
              <a:t>” </a:t>
            </a:r>
            <a:r>
              <a:rPr lang="hu-HU" sz="2000" dirty="0" err="1" smtClean="0"/>
              <a:t>alréteg</a:t>
            </a:r>
            <a:endParaRPr lang="hu-HU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hu-HU" sz="2000" dirty="0"/>
              <a:t>Hálózati réteg</a:t>
            </a:r>
            <a:endParaRPr lang="hu-HU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hu-HU" sz="2000" dirty="0" err="1" smtClean="0"/>
              <a:t>Socket</a:t>
            </a:r>
            <a:r>
              <a:rPr lang="hu-HU" sz="2000" dirty="0" smtClean="0"/>
              <a:t> </a:t>
            </a:r>
            <a:r>
              <a:rPr lang="hu-HU" sz="2000" dirty="0"/>
              <a:t>programozási </a:t>
            </a:r>
            <a:r>
              <a:rPr lang="hu-HU" sz="2000" dirty="0" smtClean="0"/>
              <a:t>alapok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2000" dirty="0" smtClean="0"/>
              <a:t>Szállítói réteg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2000" dirty="0"/>
              <a:t>Alkalmazási </a:t>
            </a:r>
            <a:r>
              <a:rPr lang="hu-HU" sz="2000" dirty="0" smtClean="0"/>
              <a:t>réteg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2000" dirty="0" smtClean="0"/>
              <a:t>Kis kitekintés – Software </a:t>
            </a:r>
            <a:r>
              <a:rPr lang="hu-HU" sz="2000" dirty="0" err="1" smtClean="0"/>
              <a:t>defined</a:t>
            </a:r>
            <a:r>
              <a:rPr lang="hu-HU" sz="2000" dirty="0" smtClean="0"/>
              <a:t> </a:t>
            </a:r>
            <a:r>
              <a:rPr lang="hu-HU" sz="2000" dirty="0" err="1" smtClean="0"/>
              <a:t>networks</a:t>
            </a:r>
            <a:r>
              <a:rPr lang="hu-HU" sz="2000" dirty="0" smtClean="0"/>
              <a:t>, </a:t>
            </a:r>
            <a:r>
              <a:rPr lang="hu-HU" sz="2000" dirty="0" err="1" smtClean="0"/>
              <a:t>OpenFlow</a:t>
            </a:r>
            <a:r>
              <a:rPr lang="hu-HU" sz="2000" smtClean="0"/>
              <a:t>, P4, 5G</a:t>
            </a:r>
            <a:endParaRPr lang="hu-HU" sz="2000" dirty="0" smtClean="0"/>
          </a:p>
          <a:p>
            <a:pPr marL="749808" lvl="1" indent="-457200">
              <a:buFont typeface="+mj-lt"/>
              <a:buAutoNum type="alphaLcParenR"/>
            </a:pPr>
            <a:endParaRPr lang="hu-HU" sz="20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11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Köszönöm a figyelmet!</a:t>
            </a:r>
            <a:endParaRPr lang="en-US" dirty="0"/>
          </a:p>
        </p:txBody>
      </p:sp>
      <p:sp>
        <p:nvSpPr>
          <p:cNvPr id="3" name="Cím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83B9EA5-CE9A-4950-A80C-5ADF06B45BB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1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/>
              <a:t>A számítógépes hálózatok </a:t>
            </a:r>
            <a:r>
              <a:rPr lang="hu-HU" dirty="0" smtClean="0"/>
              <a:t/>
            </a:r>
            <a:br>
              <a:rPr lang="hu-HU" dirty="0" smtClean="0"/>
            </a:br>
            <a:r>
              <a:rPr lang="hu-HU" dirty="0"/>
              <a:t>	</a:t>
            </a:r>
            <a:r>
              <a:rPr lang="hu-HU" dirty="0" smtClean="0"/>
              <a:t>			mindenhol </a:t>
            </a:r>
            <a:r>
              <a:rPr lang="hu-HU" dirty="0"/>
              <a:t>jelen vannak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52400" y="1600200"/>
            <a:ext cx="8839200" cy="5257800"/>
          </a:xfrm>
        </p:spPr>
        <p:txBody>
          <a:bodyPr>
            <a:normAutofit/>
          </a:bodyPr>
          <a:lstStyle/>
          <a:p>
            <a:r>
              <a:rPr lang="hu-HU" dirty="0" smtClean="0"/>
              <a:t>A hálózatok az egyik legkritikusabb terület napjainkban</a:t>
            </a:r>
            <a:endParaRPr lang="en-US" dirty="0" smtClean="0"/>
          </a:p>
          <a:p>
            <a:pPr lvl="1"/>
            <a:r>
              <a:rPr lang="hu-HU" dirty="0" smtClean="0"/>
              <a:t>Hálózatok nélkül nem lenne</a:t>
            </a:r>
            <a:r>
              <a:rPr lang="en-US" dirty="0" smtClean="0"/>
              <a:t>…</a:t>
            </a:r>
          </a:p>
          <a:p>
            <a:pPr lvl="2"/>
            <a:r>
              <a:rPr lang="en-US" dirty="0" smtClean="0"/>
              <a:t>Big Data</a:t>
            </a:r>
          </a:p>
          <a:p>
            <a:pPr lvl="2"/>
            <a:r>
              <a:rPr lang="en-US" dirty="0" smtClean="0"/>
              <a:t>Cloud</a:t>
            </a:r>
          </a:p>
          <a:p>
            <a:pPr lvl="2"/>
            <a:r>
              <a:rPr lang="en-US" dirty="0" smtClean="0"/>
              <a:t>Apps or Mobile Computing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93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Tantárgy célja 1/2</a:t>
            </a:r>
            <a:endParaRPr lang="hu-H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492" y="1734185"/>
            <a:ext cx="5660859" cy="3769059"/>
          </a:xfrm>
        </p:spPr>
        <p:txBody>
          <a:bodyPr>
            <a:normAutofit lnSpcReduction="10000"/>
          </a:bodyPr>
          <a:lstStyle/>
          <a:p>
            <a:r>
              <a:rPr lang="hu-HU" sz="2000" dirty="0" smtClean="0"/>
              <a:t>„Hálózati” lehetséges témakörök:</a:t>
            </a:r>
          </a:p>
          <a:p>
            <a:pPr marL="914400" lvl="1" indent="-457200">
              <a:buFont typeface="+mj-lt"/>
              <a:buAutoNum type="arabicPeriod"/>
            </a:pPr>
            <a:r>
              <a:rPr lang="hu-HU" sz="2000" dirty="0" smtClean="0"/>
              <a:t>elosztott rendszerek,</a:t>
            </a:r>
          </a:p>
          <a:p>
            <a:pPr marL="914400" lvl="1" indent="-457200">
              <a:buFont typeface="+mj-lt"/>
              <a:buAutoNum type="arabicPeriod"/>
            </a:pPr>
            <a:r>
              <a:rPr lang="hu-HU" sz="2000" dirty="0" smtClean="0"/>
              <a:t>hálózati átvitel,</a:t>
            </a:r>
          </a:p>
          <a:p>
            <a:pPr marL="914400" lvl="1" indent="-457200">
              <a:buFont typeface="+mj-lt"/>
              <a:buAutoNum type="arabicPeriod"/>
            </a:pPr>
            <a:r>
              <a:rPr lang="hu-HU" sz="2000" dirty="0" smtClean="0"/>
              <a:t>kommunikáció.</a:t>
            </a:r>
          </a:p>
          <a:p>
            <a:endParaRPr lang="hu-HU" sz="2000" dirty="0" smtClean="0"/>
          </a:p>
          <a:p>
            <a:r>
              <a:rPr lang="hu-HU" sz="2000" dirty="0" smtClean="0"/>
              <a:t>Hálózatokkal kapcsolatos kulcsproblémák:</a:t>
            </a:r>
          </a:p>
          <a:p>
            <a:pPr marL="800100" lvl="1" indent="-342900">
              <a:buFont typeface="+mj-lt"/>
              <a:buAutoNum type="arabicPeriod"/>
            </a:pPr>
            <a:r>
              <a:rPr lang="hu-HU" sz="2000" dirty="0" smtClean="0"/>
              <a:t>megbízhatóság,</a:t>
            </a:r>
          </a:p>
          <a:p>
            <a:pPr marL="800100" lvl="1" indent="-342900">
              <a:buFont typeface="+mj-lt"/>
              <a:buAutoNum type="arabicPeriod"/>
            </a:pPr>
            <a:r>
              <a:rPr lang="hu-HU" sz="2000" dirty="0" smtClean="0"/>
              <a:t>méretváltozás,</a:t>
            </a:r>
          </a:p>
          <a:p>
            <a:pPr marL="800100" lvl="1" indent="-342900">
              <a:buFont typeface="+mj-lt"/>
              <a:buAutoNum type="arabicPeriod"/>
            </a:pPr>
            <a:r>
              <a:rPr lang="hu-HU" sz="2000" dirty="0" smtClean="0"/>
              <a:t>erőforrások kihasználása,</a:t>
            </a:r>
          </a:p>
          <a:p>
            <a:pPr marL="800100" lvl="1" indent="-342900">
              <a:buFont typeface="+mj-lt"/>
              <a:buAutoNum type="arabicPeriod"/>
            </a:pPr>
            <a:r>
              <a:rPr lang="hu-HU" sz="2000" b="1" dirty="0" smtClean="0"/>
              <a:t>biztonság</a:t>
            </a:r>
            <a:r>
              <a:rPr lang="hu-HU" sz="2000" dirty="0" smtClean="0"/>
              <a:t>.</a:t>
            </a:r>
          </a:p>
        </p:txBody>
      </p:sp>
      <p:pic>
        <p:nvPicPr>
          <p:cNvPr id="1026" name="Picture 2" descr="http://upload.wikimedia.org/wikipedia/commons/thumb/c/c9/Client-server-model.svg/500px-Client-server-model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7047" y="3252247"/>
            <a:ext cx="3908389" cy="312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075698" y="1896242"/>
            <a:ext cx="224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>
                <a:solidFill>
                  <a:schemeClr val="accent1">
                    <a:lumMod val="75000"/>
                  </a:schemeClr>
                </a:solidFill>
              </a:rPr>
              <a:t>Alkalmazások, </a:t>
            </a:r>
            <a:r>
              <a:rPr lang="hu-HU" dirty="0" err="1" smtClean="0">
                <a:solidFill>
                  <a:schemeClr val="accent1">
                    <a:lumMod val="75000"/>
                  </a:schemeClr>
                </a:solidFill>
              </a:rPr>
              <a:t>app-ok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3013911" y="2080908"/>
            <a:ext cx="1061787" cy="25164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93746" y="2446603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>
                <a:solidFill>
                  <a:schemeClr val="accent6">
                    <a:lumMod val="75000"/>
                  </a:schemeClr>
                </a:solidFill>
              </a:rPr>
              <a:t>csomagok, adat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0" name="Straight Arrow Connector 9"/>
          <p:cNvCxnSpPr>
            <a:endCxn id="11" idx="1"/>
          </p:cNvCxnSpPr>
          <p:nvPr/>
        </p:nvCxnSpPr>
        <p:spPr>
          <a:xfrm flipV="1">
            <a:off x="2557944" y="2631269"/>
            <a:ext cx="1535802" cy="39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2575991" y="3007895"/>
            <a:ext cx="1800497" cy="96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378739" y="2882915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>
                <a:solidFill>
                  <a:srgbClr val="C00000"/>
                </a:solidFill>
              </a:rPr>
              <a:t>jelek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8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Tantárgy célja 2/</a:t>
            </a:r>
            <a:r>
              <a:rPr lang="hu-HU" dirty="0" err="1" smtClean="0"/>
              <a:t>2</a:t>
            </a:r>
            <a:endParaRPr lang="hu-H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000" dirty="0" smtClean="0"/>
              <a:t>Adathálózatok elveinek és gyakorlatának megismertetése.</a:t>
            </a:r>
          </a:p>
          <a:p>
            <a:pPr lvl="1"/>
            <a:r>
              <a:rPr lang="hu-HU" sz="2000" dirty="0" smtClean="0"/>
              <a:t>útvonal választás algoritmusai, átviteli protokollok elvi kérdései,</a:t>
            </a:r>
          </a:p>
          <a:p>
            <a:pPr lvl="1"/>
            <a:r>
              <a:rPr lang="hu-HU" sz="2000" dirty="0" smtClean="0"/>
              <a:t>hálózati alkalmazások tervezésének és implementációjának alapelvei,</a:t>
            </a:r>
          </a:p>
          <a:p>
            <a:pPr lvl="1"/>
            <a:r>
              <a:rPr lang="hu-HU" sz="2000" dirty="0" smtClean="0"/>
              <a:t>…</a:t>
            </a:r>
          </a:p>
          <a:p>
            <a:pPr lvl="1"/>
            <a:endParaRPr lang="hu-HU" sz="2000" dirty="0" smtClean="0"/>
          </a:p>
          <a:p>
            <a:r>
              <a:rPr lang="hu-HU" sz="2000" dirty="0" smtClean="0"/>
              <a:t>Széles körben ismert hálózatok szolgáltatások hátterében történő folyamatok megismertetése</a:t>
            </a:r>
          </a:p>
          <a:p>
            <a:pPr lvl="1"/>
            <a:r>
              <a:rPr lang="hu-HU" sz="2000" dirty="0" smtClean="0"/>
              <a:t>egy web alkalmazás megnyitásának folyamata a begépeléstől a kliens képernyőn történő megjelenítésig,</a:t>
            </a:r>
          </a:p>
          <a:p>
            <a:pPr lvl="1"/>
            <a:r>
              <a:rPr lang="hu-HU" sz="2000" dirty="0" smtClean="0"/>
              <a:t>adatátvitel folyamata két eszköz között,</a:t>
            </a:r>
          </a:p>
          <a:p>
            <a:pPr lvl="1"/>
            <a:r>
              <a:rPr lang="hu-HU" sz="2000" dirty="0" smtClean="0"/>
              <a:t>…</a:t>
            </a:r>
          </a:p>
          <a:p>
            <a:pPr lvl="1"/>
            <a:endParaRPr lang="hu-HU" sz="2000" dirty="0" smtClean="0"/>
          </a:p>
          <a:p>
            <a:r>
              <a:rPr lang="hu-HU" sz="2000" dirty="0" smtClean="0"/>
              <a:t>Komplexitás, hibakezelés és felhasználói igények kezelésének megismertetése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85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Források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283B9EA5-CE9A-4950-A80C-5ADF06B45B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0" y="1600200"/>
            <a:ext cx="9144000" cy="5105400"/>
          </a:xfrm>
        </p:spPr>
        <p:txBody>
          <a:bodyPr>
            <a:normAutofit/>
          </a:bodyPr>
          <a:lstStyle/>
          <a:p>
            <a:r>
              <a:rPr lang="hu-HU" dirty="0" smtClean="0"/>
              <a:t>A diák elérhetők:</a:t>
            </a:r>
          </a:p>
          <a:p>
            <a:pPr lvl="1"/>
            <a:r>
              <a:rPr lang="hu-HU" dirty="0" smtClean="0">
                <a:hlinkClick r:id="rId2"/>
              </a:rPr>
              <a:t>http://lakis.web.elte.hu</a:t>
            </a:r>
            <a:endParaRPr lang="hu-HU" dirty="0" smtClean="0"/>
          </a:p>
          <a:p>
            <a:endParaRPr lang="hu-HU" dirty="0" smtClean="0"/>
          </a:p>
          <a:p>
            <a:endParaRPr lang="hu-HU" dirty="0"/>
          </a:p>
          <a:p>
            <a:r>
              <a:rPr lang="hu-HU" dirty="0" smtClean="0"/>
              <a:t>Könyv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smtClean="0">
                <a:sym typeface="Wingdings" panose="05000000000000000000" pitchFamily="2" charset="2"/>
              </a:rPr>
              <a:t>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smtClean="0">
                <a:sym typeface="Wingdings" panose="05000000000000000000" pitchFamily="2" charset="2"/>
              </a:rPr>
              <a:t>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smtClean="0">
                <a:sym typeface="Wingdings" panose="05000000000000000000" pitchFamily="2" charset="2"/>
              </a:rPr>
              <a:t>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smtClean="0">
                <a:sym typeface="Wingdings" panose="05000000000000000000" pitchFamily="2" charset="2"/>
              </a:rPr>
              <a:t>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smtClean="0">
                <a:sym typeface="Wingdings" panose="05000000000000000000" pitchFamily="2" charset="2"/>
              </a:rPr>
              <a:t>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smtClean="0">
                <a:sym typeface="Wingdings" panose="05000000000000000000" pitchFamily="2" charset="2"/>
              </a:rPr>
              <a:t></a:t>
            </a:r>
            <a:endParaRPr lang="hu-HU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268760"/>
            <a:ext cx="4049865" cy="5158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1557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Számonkérés - Gyakorlat</a:t>
            </a:r>
            <a:endParaRPr lang="hu-H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hu-HU" sz="2400" dirty="0" smtClean="0"/>
              <a:t>1) Gyakorlaton </a:t>
            </a:r>
            <a:r>
              <a:rPr lang="hu-HU" sz="2400" dirty="0" smtClean="0"/>
              <a:t>folyamatos </a:t>
            </a:r>
            <a:r>
              <a:rPr lang="hu-HU" sz="2400" dirty="0" smtClean="0"/>
              <a:t>számonkérés</a:t>
            </a:r>
            <a:endParaRPr lang="hu-HU" sz="2400" dirty="0"/>
          </a:p>
          <a:p>
            <a:pPr lvl="1"/>
            <a:r>
              <a:rPr lang="hu-HU" sz="2400" dirty="0" smtClean="0"/>
              <a:t>A gyakorlati jegy </a:t>
            </a:r>
            <a:r>
              <a:rPr lang="hu-HU" sz="2400" dirty="0" smtClean="0"/>
              <a:t>50%-át</a:t>
            </a:r>
            <a:r>
              <a:rPr lang="hu-HU" sz="2400" dirty="0" smtClean="0"/>
              <a:t> </a:t>
            </a:r>
            <a:r>
              <a:rPr lang="hu-HU" sz="2400" dirty="0" smtClean="0"/>
              <a:t>adják, és a vizsgához is alapul szolgálnak.</a:t>
            </a:r>
          </a:p>
          <a:p>
            <a:pPr lvl="1"/>
            <a:r>
              <a:rPr lang="hu-HU" sz="2400" dirty="0" smtClean="0"/>
              <a:t>Két komponensből áll:</a:t>
            </a:r>
          </a:p>
          <a:p>
            <a:pPr lvl="2"/>
            <a:r>
              <a:rPr lang="hu-HU" sz="2100" dirty="0" smtClean="0"/>
              <a:t>Teszt az óra elején (25%) – Előző heti előadás anyagából</a:t>
            </a:r>
          </a:p>
          <a:p>
            <a:pPr lvl="3"/>
            <a:r>
              <a:rPr lang="hu-HU" sz="1700" dirty="0" smtClean="0"/>
              <a:t>Definíciókból</a:t>
            </a:r>
            <a:r>
              <a:rPr lang="hu-HU" sz="1700" dirty="0" smtClean="0"/>
              <a:t>, összefüggésekből, képletekből</a:t>
            </a:r>
            <a:r>
              <a:rPr lang="hu-HU" sz="1700" dirty="0" smtClean="0"/>
              <a:t>.</a:t>
            </a:r>
            <a:endParaRPr lang="hu-HU" sz="3200" dirty="0" smtClean="0"/>
          </a:p>
          <a:p>
            <a:pPr lvl="2"/>
            <a:r>
              <a:rPr lang="hu-HU" sz="2100" dirty="0" smtClean="0"/>
              <a:t>Órai munka </a:t>
            </a:r>
            <a:r>
              <a:rPr lang="hu-HU" sz="2100" dirty="0"/>
              <a:t>(25</a:t>
            </a:r>
            <a:r>
              <a:rPr lang="hu-HU" sz="2100" dirty="0" smtClean="0"/>
              <a:t>%)</a:t>
            </a:r>
          </a:p>
          <a:p>
            <a:pPr lvl="3"/>
            <a:r>
              <a:rPr lang="hu-HU" sz="1700" dirty="0" smtClean="0"/>
              <a:t>Programozási feladatok, házi feladatok, stb.</a:t>
            </a:r>
          </a:p>
          <a:p>
            <a:pPr lvl="3"/>
            <a:endParaRPr lang="hu-HU" sz="2400" dirty="0" smtClean="0"/>
          </a:p>
          <a:p>
            <a:r>
              <a:rPr lang="hu-HU" sz="2400" dirty="0" smtClean="0"/>
              <a:t>2) Géptermi ZH a félév végén</a:t>
            </a:r>
          </a:p>
          <a:p>
            <a:pPr lvl="1"/>
            <a:r>
              <a:rPr lang="hu-HU" sz="2400" dirty="0" smtClean="0"/>
              <a:t>A gyakorlati jegy másik 50%-át adja.</a:t>
            </a:r>
            <a:endParaRPr lang="hu-HU" sz="24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20000"/>
          </a:bodyPr>
          <a:lstStyle/>
          <a:p>
            <a:fld id="{629637A9-119A-49DA-BD12-AAC58B377D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9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lnDef>
      <a:spPr>
        <a:ln w="5715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70407</TotalTime>
  <Words>2286</Words>
  <Application>Microsoft Office PowerPoint</Application>
  <PresentationFormat>Diavetítés a képernyőre (4:3 oldalarány)</PresentationFormat>
  <Paragraphs>638</Paragraphs>
  <Slides>47</Slides>
  <Notes>5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47</vt:i4>
      </vt:variant>
    </vt:vector>
  </HeadingPairs>
  <TitlesOfParts>
    <vt:vector size="48" baseType="lpstr">
      <vt:lpstr>Median</vt:lpstr>
      <vt:lpstr>Számítógépes Hálózatok</vt:lpstr>
      <vt:lpstr>Egy kis logisztika</vt:lpstr>
      <vt:lpstr>Mi értelme ennek a tárgynak?</vt:lpstr>
      <vt:lpstr>A számítógépes hálózatok      mindenhol jelen vannak</vt:lpstr>
      <vt:lpstr>A számítógépes hálózatok      mindenhol jelen vannak</vt:lpstr>
      <vt:lpstr>Tantárgy célja 1/2</vt:lpstr>
      <vt:lpstr>Tantárgy célja 2/2</vt:lpstr>
      <vt:lpstr>Források</vt:lpstr>
      <vt:lpstr>Számonkérés - Gyakorlat</vt:lpstr>
      <vt:lpstr>Számonkérés - Vizsgajegy  </vt:lpstr>
      <vt:lpstr>*%..</vt:lpstr>
      <vt:lpstr>PowerPoint bemutató</vt:lpstr>
      <vt:lpstr>K+F</vt:lpstr>
      <vt:lpstr>PowerPoint bemutató</vt:lpstr>
      <vt:lpstr>Alapfogalmak 1/6</vt:lpstr>
      <vt:lpstr>Alapfogalmak 2/6</vt:lpstr>
      <vt:lpstr>Alapfogalmak 3/6</vt:lpstr>
      <vt:lpstr>Alapfogalmak 4/6</vt:lpstr>
      <vt:lpstr>Alapfogalmak 5/6 – példa topológiák </vt:lpstr>
      <vt:lpstr>Alapfogalmak 6/6 – példa topológiák </vt:lpstr>
      <vt:lpstr>Mi az internet?</vt:lpstr>
      <vt:lpstr>Az Internet története 1/2</vt:lpstr>
      <vt:lpstr>Az Internet története 2/2 – főbb állomások</vt:lpstr>
      <vt:lpstr>ARPANET történeti ábra 1/3</vt:lpstr>
      <vt:lpstr>ARPANET történeti ábra 2/3</vt:lpstr>
      <vt:lpstr>ARPANET történeti ábra 3/3</vt:lpstr>
      <vt:lpstr>Robert Kahn koncepciója –        DARPA 1972</vt:lpstr>
      <vt:lpstr>Hálózati funkciók</vt:lpstr>
      <vt:lpstr>Probléma</vt:lpstr>
      <vt:lpstr>További problémák</vt:lpstr>
      <vt:lpstr>Megoldás: használjunk kerülőútat</vt:lpstr>
      <vt:lpstr>Rétegelt Hálózati Architektúra     (Layered Network Stack)</vt:lpstr>
      <vt:lpstr>Fő kérdések</vt:lpstr>
      <vt:lpstr>Hálózatok modelljei</vt:lpstr>
      <vt:lpstr>TCP/IP modell (RFC 1122)</vt:lpstr>
      <vt:lpstr>TCP/IP modell rétegei („bottom-up”)</vt:lpstr>
      <vt:lpstr>ISO OSI modell</vt:lpstr>
      <vt:lpstr>Rétegek jellemzése</vt:lpstr>
      <vt:lpstr>Fizikai réteg</vt:lpstr>
      <vt:lpstr>Adatkapcsolati réteg</vt:lpstr>
      <vt:lpstr>Hálózati réteg</vt:lpstr>
      <vt:lpstr>Szállítói réteg</vt:lpstr>
      <vt:lpstr>Ülés v. Munkamenet réteg</vt:lpstr>
      <vt:lpstr>Megjelenítési réteg</vt:lpstr>
      <vt:lpstr>Alkalmazási réteg</vt:lpstr>
      <vt:lpstr>Tananyag címszavakban</vt:lpstr>
      <vt:lpstr>PowerPoint bemutató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 Wilson</dc:creator>
  <cp:lastModifiedBy>Sándor Laki</cp:lastModifiedBy>
  <cp:revision>917</cp:revision>
  <cp:lastPrinted>2012-08-22T04:00:45Z</cp:lastPrinted>
  <dcterms:created xsi:type="dcterms:W3CDTF">2012-01-03T02:22:46Z</dcterms:created>
  <dcterms:modified xsi:type="dcterms:W3CDTF">2017-09-11T14:24:39Z</dcterms:modified>
</cp:coreProperties>
</file>

<file path=docProps/thumbnail.jpeg>
</file>